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9" r:id="rId1"/>
  </p:sldMasterIdLst>
  <p:notesMasterIdLst>
    <p:notesMasterId r:id="rId31"/>
  </p:notesMasterIdLst>
  <p:handoutMasterIdLst>
    <p:handoutMasterId r:id="rId32"/>
  </p:handoutMasterIdLst>
  <p:sldIdLst>
    <p:sldId id="256" r:id="rId2"/>
    <p:sldId id="364" r:id="rId3"/>
    <p:sldId id="313" r:id="rId4"/>
    <p:sldId id="361" r:id="rId5"/>
    <p:sldId id="293" r:id="rId6"/>
    <p:sldId id="369" r:id="rId7"/>
    <p:sldId id="338" r:id="rId8"/>
    <p:sldId id="297" r:id="rId9"/>
    <p:sldId id="289" r:id="rId10"/>
    <p:sldId id="1045" r:id="rId11"/>
    <p:sldId id="398" r:id="rId12"/>
    <p:sldId id="1044" r:id="rId13"/>
    <p:sldId id="1047" r:id="rId14"/>
    <p:sldId id="300" r:id="rId15"/>
    <p:sldId id="301" r:id="rId16"/>
    <p:sldId id="333" r:id="rId17"/>
    <p:sldId id="339" r:id="rId18"/>
    <p:sldId id="406" r:id="rId19"/>
    <p:sldId id="405" r:id="rId20"/>
    <p:sldId id="382" r:id="rId21"/>
    <p:sldId id="390" r:id="rId22"/>
    <p:sldId id="402" r:id="rId23"/>
    <p:sldId id="389" r:id="rId24"/>
    <p:sldId id="1046" r:id="rId25"/>
    <p:sldId id="385" r:id="rId26"/>
    <p:sldId id="346" r:id="rId27"/>
    <p:sldId id="362" r:id="rId28"/>
    <p:sldId id="296" r:id="rId29"/>
    <p:sldId id="312" r:id="rId30"/>
  </p:sldIdLst>
  <p:sldSz cx="9144000" cy="6858000" type="screen4x3"/>
  <p:notesSz cx="6797675" cy="9926638"/>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掛下　達郎" initials="掛下　達郎" lastIdx="2" clrIdx="0">
    <p:extLst>
      <p:ext uri="{19B8F6BF-5375-455C-9EA6-DF929625EA0E}">
        <p15:presenceInfo xmlns:p15="http://schemas.microsoft.com/office/powerpoint/2012/main" userId="掛下　達郎"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5267" autoAdjust="0"/>
  </p:normalViewPr>
  <p:slideViewPr>
    <p:cSldViewPr>
      <p:cViewPr varScale="1">
        <p:scale>
          <a:sx n="69" d="100"/>
          <a:sy n="69" d="100"/>
        </p:scale>
        <p:origin x="1064" y="80"/>
      </p:cViewPr>
      <p:guideLst>
        <p:guide orient="horz" pos="2160"/>
        <p:guide pos="2880"/>
      </p:guideLst>
    </p:cSldViewPr>
  </p:slideViewPr>
  <p:outlineViewPr>
    <p:cViewPr>
      <p:scale>
        <a:sx n="33" d="100"/>
        <a:sy n="33" d="100"/>
      </p:scale>
      <p:origin x="0" y="-46704"/>
    </p:cViewPr>
  </p:outlineViewPr>
  <p:notesTextViewPr>
    <p:cViewPr>
      <p:scale>
        <a:sx n="100" d="100"/>
        <a:sy n="100" d="100"/>
      </p:scale>
      <p:origin x="0" y="0"/>
    </p:cViewPr>
  </p:notesTextViewPr>
  <p:sorterViewPr>
    <p:cViewPr>
      <p:scale>
        <a:sx n="110" d="100"/>
        <a:sy n="110" d="100"/>
      </p:scale>
      <p:origin x="0" y="0"/>
    </p:cViewPr>
  </p:sorterViewPr>
  <p:notesViewPr>
    <p:cSldViewPr>
      <p:cViewPr varScale="1">
        <p:scale>
          <a:sx n="42" d="100"/>
          <a:sy n="42" d="100"/>
        </p:scale>
        <p:origin x="2828" y="4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BAB1BDE4-922E-42B3-96F9-81913575F9A1}" type="datetimeFigureOut">
              <a:rPr kumimoji="1" lang="ja-JP" altLang="en-US" smtClean="0"/>
              <a:t>2026/8/8</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DB3D7D6-E274-4B2D-AF28-FB5FD90F9231}" type="slidenum">
              <a:rPr kumimoji="1" lang="ja-JP" altLang="en-US" smtClean="0"/>
              <a:t>‹#›</a:t>
            </a:fld>
            <a:endParaRPr kumimoji="1" lang="ja-JP" altLang="en-US"/>
          </a:p>
        </p:txBody>
      </p:sp>
    </p:spTree>
    <p:extLst>
      <p:ext uri="{BB962C8B-B14F-4D97-AF65-F5344CB8AC3E}">
        <p14:creationId xmlns:p14="http://schemas.microsoft.com/office/powerpoint/2010/main" val="2351762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ja-JP"/>
          </a:p>
        </p:txBody>
      </p:sp>
      <p:sp>
        <p:nvSpPr>
          <p:cNvPr id="15363" name="Rectangle 3"/>
          <p:cNvSpPr>
            <a:spLocks noGrp="1" noChangeArrowheads="1"/>
          </p:cNvSpPr>
          <p:nvPr>
            <p:ph type="dt" idx="1"/>
          </p:nvPr>
        </p:nvSpPr>
        <p:spPr bwMode="auto">
          <a:xfrm>
            <a:off x="3850443" y="0"/>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ja-JP"/>
          </a:p>
        </p:txBody>
      </p:sp>
      <p:sp>
        <p:nvSpPr>
          <p:cNvPr id="15364"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79768" y="4715153"/>
            <a:ext cx="543814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5366" name="Rectangle 6"/>
          <p:cNvSpPr>
            <a:spLocks noGrp="1" noChangeArrowheads="1"/>
          </p:cNvSpPr>
          <p:nvPr>
            <p:ph type="ftr" sz="quarter" idx="4"/>
          </p:nvPr>
        </p:nvSpPr>
        <p:spPr bwMode="auto">
          <a:xfrm>
            <a:off x="0"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ja-JP"/>
          </a:p>
        </p:txBody>
      </p:sp>
      <p:sp>
        <p:nvSpPr>
          <p:cNvPr id="15367" name="Rectangle 7"/>
          <p:cNvSpPr>
            <a:spLocks noGrp="1" noChangeArrowheads="1"/>
          </p:cNvSpPr>
          <p:nvPr>
            <p:ph type="sldNum" sz="quarter" idx="5"/>
          </p:nvPr>
        </p:nvSpPr>
        <p:spPr bwMode="auto">
          <a:xfrm>
            <a:off x="3850443" y="9428583"/>
            <a:ext cx="2945659"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BA31BBF-0D42-477D-B6E1-230F1EF4ECD6}" type="slidenum">
              <a:rPr lang="en-US" altLang="ja-JP"/>
              <a:pPr/>
              <a:t>‹#›</a:t>
            </a:fld>
            <a:endParaRPr lang="en-US" altLang="ja-JP"/>
          </a:p>
        </p:txBody>
      </p:sp>
    </p:spTree>
    <p:extLst>
      <p:ext uri="{BB962C8B-B14F-4D97-AF65-F5344CB8AC3E}">
        <p14:creationId xmlns:p14="http://schemas.microsoft.com/office/powerpoint/2010/main" val="273863264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1pPr>
    <a:lvl2pPr marL="4572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2pPr>
    <a:lvl3pPr marL="9144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3pPr>
    <a:lvl4pPr marL="13716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4pPr>
    <a:lvl5pPr marL="1828800" algn="l" rtl="0" fontAlgn="base">
      <a:spcBef>
        <a:spcPct val="30000"/>
      </a:spcBef>
      <a:spcAft>
        <a:spcPct val="0"/>
      </a:spcAft>
      <a:defRPr kumimoji="1" sz="1200" kern="1200">
        <a:solidFill>
          <a:schemeClr val="tx1"/>
        </a:solidFill>
        <a:latin typeface="Arial" panose="020B0604020202020204" pitchFamily="34" charset="0"/>
        <a:ea typeface="ＭＳ Ｐ明朝" panose="02020600040205080304"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BA31BBF-0D42-477D-B6E1-230F1EF4ECD6}" type="slidenum">
              <a:rPr lang="en-US" altLang="ja-JP" smtClean="0"/>
              <a:pPr/>
              <a:t>3</a:t>
            </a:fld>
            <a:endParaRPr lang="en-US" altLang="ja-JP" dirty="0"/>
          </a:p>
        </p:txBody>
      </p:sp>
    </p:spTree>
    <p:extLst>
      <p:ext uri="{BB962C8B-B14F-4D97-AF65-F5344CB8AC3E}">
        <p14:creationId xmlns:p14="http://schemas.microsoft.com/office/powerpoint/2010/main" val="13668889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BA31BBF-0D42-477D-B6E1-230F1EF4ECD6}" type="slidenum">
              <a:rPr lang="en-US" altLang="ja-JP" smtClean="0"/>
              <a:pPr/>
              <a:t>14</a:t>
            </a:fld>
            <a:endParaRPr lang="en-US" altLang="ja-JP"/>
          </a:p>
        </p:txBody>
      </p:sp>
    </p:spTree>
    <p:extLst>
      <p:ext uri="{BB962C8B-B14F-4D97-AF65-F5344CB8AC3E}">
        <p14:creationId xmlns:p14="http://schemas.microsoft.com/office/powerpoint/2010/main" val="9140938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BA31BBF-0D42-477D-B6E1-230F1EF4ECD6}" type="slidenum">
              <a:rPr lang="en-US" altLang="ja-JP" smtClean="0"/>
              <a:pPr/>
              <a:t>26</a:t>
            </a:fld>
            <a:endParaRPr lang="en-US" altLang="ja-JP"/>
          </a:p>
        </p:txBody>
      </p:sp>
    </p:spTree>
    <p:extLst>
      <p:ext uri="{BB962C8B-B14F-4D97-AF65-F5344CB8AC3E}">
        <p14:creationId xmlns:p14="http://schemas.microsoft.com/office/powerpoint/2010/main" val="28530228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5122" name="Rectangle 2"/>
          <p:cNvSpPr>
            <a:spLocks noChangeArrowheads="1"/>
          </p:cNvSpPr>
          <p:nvPr/>
        </p:nvSpPr>
        <p:spPr bwMode="ltGray">
          <a:xfrm>
            <a:off x="0" y="0"/>
            <a:ext cx="9144000" cy="3357563"/>
          </a:xfrm>
          <a:prstGeom prst="rect">
            <a:avLst/>
          </a:prstGeom>
          <a:gradFill rotWithShape="1">
            <a:gsLst>
              <a:gs pos="0">
                <a:schemeClr val="accent2">
                  <a:gamma/>
                  <a:shade val="46275"/>
                  <a:invGamma/>
                </a:schemeClr>
              </a:gs>
              <a:gs pos="100000">
                <a:schemeClr val="accent2"/>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nvGrpSpPr>
          <p:cNvPr id="5123" name="Group 3"/>
          <p:cNvGrpSpPr>
            <a:grpSpLocks/>
          </p:cNvGrpSpPr>
          <p:nvPr/>
        </p:nvGrpSpPr>
        <p:grpSpPr bwMode="auto">
          <a:xfrm>
            <a:off x="0" y="2965450"/>
            <a:ext cx="9144000" cy="863600"/>
            <a:chOff x="0" y="1868"/>
            <a:chExt cx="5760" cy="544"/>
          </a:xfrm>
        </p:grpSpPr>
        <p:sp>
          <p:nvSpPr>
            <p:cNvPr id="5124" name="Rectangle 4"/>
            <p:cNvSpPr>
              <a:spLocks noChangeArrowheads="1"/>
            </p:cNvSpPr>
            <p:nvPr/>
          </p:nvSpPr>
          <p:spPr bwMode="gray">
            <a:xfrm>
              <a:off x="0" y="2064"/>
              <a:ext cx="5760" cy="96"/>
            </a:xfrm>
            <a:prstGeom prst="rect">
              <a:avLst/>
            </a:prstGeom>
            <a:gradFill rotWithShape="0">
              <a:gsLst>
                <a:gs pos="0">
                  <a:schemeClr val="accent2"/>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25" name="Oval 5"/>
            <p:cNvSpPr>
              <a:spLocks noChangeArrowheads="1"/>
            </p:cNvSpPr>
            <p:nvPr/>
          </p:nvSpPr>
          <p:spPr bwMode="gray">
            <a:xfrm>
              <a:off x="2592" y="1868"/>
              <a:ext cx="576" cy="544"/>
            </a:xfrm>
            <a:prstGeom prst="ellipse">
              <a:avLst/>
            </a:prstGeom>
            <a:gradFill rotWithShape="0">
              <a:gsLst>
                <a:gs pos="0">
                  <a:schemeClr val="tx1"/>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5126" name="Picture 6" descr="g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2667" y="1935"/>
              <a:ext cx="425" cy="41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127" name="Group 7"/>
          <p:cNvGrpSpPr>
            <a:grpSpLocks/>
          </p:cNvGrpSpPr>
          <p:nvPr/>
        </p:nvGrpSpPr>
        <p:grpSpPr bwMode="auto">
          <a:xfrm>
            <a:off x="1981200" y="914400"/>
            <a:ext cx="5181600" cy="5026025"/>
            <a:chOff x="1248" y="576"/>
            <a:chExt cx="3264" cy="3166"/>
          </a:xfrm>
        </p:grpSpPr>
        <p:sp>
          <p:nvSpPr>
            <p:cNvPr id="5128" name="Oval 8"/>
            <p:cNvSpPr>
              <a:spLocks noChangeArrowheads="1"/>
            </p:cNvSpPr>
            <p:nvPr userDrawn="1"/>
          </p:nvSpPr>
          <p:spPr bwMode="ltGray">
            <a:xfrm>
              <a:off x="2352" y="1656"/>
              <a:ext cx="1056" cy="1008"/>
            </a:xfrm>
            <a:prstGeom prst="ellipse">
              <a:avLst/>
            </a:pr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29" name="Oval 9"/>
            <p:cNvSpPr>
              <a:spLocks noChangeArrowheads="1"/>
            </p:cNvSpPr>
            <p:nvPr userDrawn="1"/>
          </p:nvSpPr>
          <p:spPr bwMode="ltGray">
            <a:xfrm>
              <a:off x="2112" y="1430"/>
              <a:ext cx="1536" cy="1426"/>
            </a:xfrm>
            <a:prstGeom prst="ellipse">
              <a:avLst/>
            </a:pr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30" name="Oval 10"/>
            <p:cNvSpPr>
              <a:spLocks noChangeArrowheads="1"/>
            </p:cNvSpPr>
            <p:nvPr userDrawn="1"/>
          </p:nvSpPr>
          <p:spPr bwMode="ltGray">
            <a:xfrm>
              <a:off x="1776" y="1050"/>
              <a:ext cx="2208" cy="2190"/>
            </a:xfrm>
            <a:prstGeom prst="ellipse">
              <a:avLst/>
            </a:pr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5131" name="Oval 11"/>
            <p:cNvSpPr>
              <a:spLocks noChangeArrowheads="1"/>
            </p:cNvSpPr>
            <p:nvPr userDrawn="1"/>
          </p:nvSpPr>
          <p:spPr bwMode="ltGray">
            <a:xfrm>
              <a:off x="1248" y="576"/>
              <a:ext cx="3264" cy="3166"/>
            </a:xfrm>
            <a:prstGeom prst="ellipse">
              <a:avLst/>
            </a:prstGeom>
            <a:noFill/>
            <a:ln w="9525">
              <a:solidFill>
                <a:schemeClr va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5132" name="Rectangle 12"/>
          <p:cNvSpPr>
            <a:spLocks noGrp="1" noChangeArrowheads="1"/>
          </p:cNvSpPr>
          <p:nvPr>
            <p:ph type="ctrTitle"/>
          </p:nvPr>
        </p:nvSpPr>
        <p:spPr>
          <a:xfrm>
            <a:off x="611188" y="1773238"/>
            <a:ext cx="7993062" cy="792162"/>
          </a:xfrm>
        </p:spPr>
        <p:txBody>
          <a:bodyPr/>
          <a:lstStyle>
            <a:lvl1pPr algn="ctr">
              <a:defRPr sz="3200"/>
            </a:lvl1pPr>
          </a:lstStyle>
          <a:p>
            <a:pPr lvl="0"/>
            <a:endParaRPr lang="ja-JP" altLang="ja-JP" noProof="0" dirty="0"/>
          </a:p>
        </p:txBody>
      </p:sp>
      <p:sp>
        <p:nvSpPr>
          <p:cNvPr id="5133" name="Rectangle 13"/>
          <p:cNvSpPr>
            <a:spLocks noGrp="1" noChangeArrowheads="1"/>
          </p:cNvSpPr>
          <p:nvPr>
            <p:ph type="subTitle" idx="1"/>
          </p:nvPr>
        </p:nvSpPr>
        <p:spPr>
          <a:xfrm>
            <a:off x="2411413" y="4581525"/>
            <a:ext cx="4321175" cy="431800"/>
          </a:xfrm>
        </p:spPr>
        <p:txBody>
          <a:bodyPr/>
          <a:lstStyle>
            <a:lvl1pPr marL="0" indent="0" algn="ctr">
              <a:buFont typeface="Wingdings" panose="05000000000000000000" pitchFamily="2" charset="2"/>
              <a:buNone/>
              <a:defRPr sz="2000" b="1"/>
            </a:lvl1pPr>
          </a:lstStyle>
          <a:p>
            <a:pPr lvl="0"/>
            <a:endParaRPr lang="ja-JP" altLang="ja-JP" noProof="0" dirty="0"/>
          </a:p>
        </p:txBody>
      </p:sp>
      <p:sp>
        <p:nvSpPr>
          <p:cNvPr id="5134" name="Rectangle 14"/>
          <p:cNvSpPr>
            <a:spLocks noGrp="1" noChangeArrowheads="1"/>
          </p:cNvSpPr>
          <p:nvPr>
            <p:ph type="dt" sz="half" idx="2"/>
          </p:nvPr>
        </p:nvSpPr>
        <p:spPr>
          <a:xfrm>
            <a:off x="457200" y="6462713"/>
            <a:ext cx="2133600" cy="279400"/>
          </a:xfrm>
        </p:spPr>
        <p:txBody>
          <a:bodyPr/>
          <a:lstStyle>
            <a:lvl1pPr>
              <a:defRPr/>
            </a:lvl1pPr>
          </a:lstStyle>
          <a:p>
            <a:endParaRPr lang="en-US" altLang="ja-JP"/>
          </a:p>
        </p:txBody>
      </p:sp>
      <p:sp>
        <p:nvSpPr>
          <p:cNvPr id="5135" name="Rectangle 15"/>
          <p:cNvSpPr>
            <a:spLocks noGrp="1" noChangeArrowheads="1"/>
          </p:cNvSpPr>
          <p:nvPr>
            <p:ph type="ftr" sz="quarter" idx="3"/>
          </p:nvPr>
        </p:nvSpPr>
        <p:spPr>
          <a:xfrm>
            <a:off x="3124200" y="6462713"/>
            <a:ext cx="2895600" cy="279400"/>
          </a:xfrm>
        </p:spPr>
        <p:txBody>
          <a:bodyPr/>
          <a:lstStyle>
            <a:lvl1pPr algn="ctr" latinLnBrk="0">
              <a:spcBef>
                <a:spcPct val="0"/>
              </a:spcBef>
              <a:defRPr kumimoji="1" sz="1000">
                <a:latin typeface="+mn-lt"/>
              </a:defRPr>
            </a:lvl1pPr>
          </a:lstStyle>
          <a:p>
            <a:endParaRPr lang="en-US" altLang="ja-JP"/>
          </a:p>
        </p:txBody>
      </p:sp>
      <p:sp>
        <p:nvSpPr>
          <p:cNvPr id="5136" name="Rectangle 16"/>
          <p:cNvSpPr>
            <a:spLocks noGrp="1" noChangeArrowheads="1"/>
          </p:cNvSpPr>
          <p:nvPr>
            <p:ph type="sldNum" sz="quarter" idx="4"/>
          </p:nvPr>
        </p:nvSpPr>
        <p:spPr>
          <a:xfrm>
            <a:off x="6553200" y="6462713"/>
            <a:ext cx="2133600" cy="279400"/>
          </a:xfrm>
        </p:spPr>
        <p:txBody>
          <a:bodyPr/>
          <a:lstStyle>
            <a:lvl1pPr>
              <a:defRPr/>
            </a:lvl1pPr>
          </a:lstStyle>
          <a:p>
            <a:fld id="{F82DA60E-86C9-4688-A26D-324201F5D159}" type="slidenum">
              <a:rPr lang="en-US" altLang="ja-JP"/>
              <a:pPr/>
              <a:t>‹#›</a:t>
            </a:fld>
            <a:endParaRPr lang="en-US" altLang="ja-JP"/>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5127"/>
                                        </p:tgtEl>
                                        <p:attrNameLst>
                                          <p:attrName>style.visibility</p:attrName>
                                        </p:attrNameLst>
                                      </p:cBhvr>
                                      <p:to>
                                        <p:strVal val="visible"/>
                                      </p:to>
                                    </p:set>
                                    <p:anim calcmode="lin" valueType="num">
                                      <p:cBhvr>
                                        <p:cTn id="7" dur="500" fill="hold"/>
                                        <p:tgtEl>
                                          <p:spTgt spid="5127"/>
                                        </p:tgtEl>
                                        <p:attrNameLst>
                                          <p:attrName>ppt_w</p:attrName>
                                        </p:attrNameLst>
                                      </p:cBhvr>
                                      <p:tavLst>
                                        <p:tav tm="0">
                                          <p:val>
                                            <p:fltVal val="0"/>
                                          </p:val>
                                        </p:tav>
                                        <p:tav tm="100000">
                                          <p:val>
                                            <p:strVal val="#ppt_w"/>
                                          </p:val>
                                        </p:tav>
                                      </p:tavLst>
                                    </p:anim>
                                    <p:anim calcmode="lin" valueType="num">
                                      <p:cBhvr>
                                        <p:cTn id="8" dur="500" fill="hold"/>
                                        <p:tgtEl>
                                          <p:spTgt spid="51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2A075F2D-C8D0-4123-8CED-08C48DBD5B46}" type="slidenum">
              <a:rPr lang="en-US" altLang="ja-JP"/>
              <a:pPr/>
              <a:t>‹#›</a:t>
            </a:fld>
            <a:endParaRPr lang="en-US" altLang="ja-JP"/>
          </a:p>
        </p:txBody>
      </p:sp>
    </p:spTree>
    <p:extLst>
      <p:ext uri="{BB962C8B-B14F-4D97-AF65-F5344CB8AC3E}">
        <p14:creationId xmlns:p14="http://schemas.microsoft.com/office/powerpoint/2010/main" val="1197337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1463" y="0"/>
            <a:ext cx="2054225" cy="6310313"/>
          </a:xfrm>
        </p:spPr>
        <p:txBody>
          <a:bodyPr vert="eaVert"/>
          <a:lstStyle/>
          <a:p>
            <a:r>
              <a:rPr lang="ja-JP" altLang="en-US" dirty="0"/>
              <a:t>マスター タイトルの書式設定</a:t>
            </a:r>
          </a:p>
        </p:txBody>
      </p:sp>
      <p:sp>
        <p:nvSpPr>
          <p:cNvPr id="3" name="縦書きテキスト プレースホルダー 2"/>
          <p:cNvSpPr>
            <a:spLocks noGrp="1"/>
          </p:cNvSpPr>
          <p:nvPr>
            <p:ph type="body" orient="vert" idx="1"/>
          </p:nvPr>
        </p:nvSpPr>
        <p:spPr>
          <a:xfrm>
            <a:off x="457200" y="0"/>
            <a:ext cx="6011863" cy="6310313"/>
          </a:xfrm>
        </p:spPr>
        <p:txBody>
          <a:bodyPr vert="eaVert"/>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b="1"/>
            </a:lvl1pPr>
          </a:lstStyle>
          <a:p>
            <a:fld id="{A424695D-FBDA-4FEC-8308-6A2036188DE4}" type="slidenum">
              <a:rPr lang="en-US" altLang="ja-JP" smtClean="0"/>
              <a:pPr/>
              <a:t>‹#›</a:t>
            </a:fld>
            <a:endParaRPr lang="en-US" altLang="ja-JP" dirty="0"/>
          </a:p>
        </p:txBody>
      </p:sp>
    </p:spTree>
    <p:extLst>
      <p:ext uri="{BB962C8B-B14F-4D97-AF65-F5344CB8AC3E}">
        <p14:creationId xmlns:p14="http://schemas.microsoft.com/office/powerpoint/2010/main" val="2036250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sz="3200" b="1"/>
            </a:lvl1pPr>
          </a:lstStyle>
          <a:p>
            <a:r>
              <a:rPr lang="ja-JP" altLang="en-US" dirty="0"/>
              <a:t>マスター タイトルの書式設定</a:t>
            </a:r>
          </a:p>
        </p:txBody>
      </p:sp>
      <p:sp>
        <p:nvSpPr>
          <p:cNvPr id="3" name="コンテンツ プレースホルダー 2"/>
          <p:cNvSpPr>
            <a:spLocks noGrp="1"/>
          </p:cNvSpPr>
          <p:nvPr>
            <p:ph idx="1"/>
          </p:nvPr>
        </p:nvSpPr>
        <p:spPr/>
        <p:txBody>
          <a:bodyPr/>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61186DF1-096B-47E5-A479-977D716ECC56}" type="slidenum">
              <a:rPr lang="en-US" altLang="ja-JP"/>
              <a:pPr/>
              <a:t>‹#›</a:t>
            </a:fld>
            <a:endParaRPr lang="en-US" altLang="ja-JP"/>
          </a:p>
        </p:txBody>
      </p:sp>
    </p:spTree>
    <p:extLst>
      <p:ext uri="{BB962C8B-B14F-4D97-AF65-F5344CB8AC3E}">
        <p14:creationId xmlns:p14="http://schemas.microsoft.com/office/powerpoint/2010/main" val="2345875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623888" y="1709738"/>
            <a:ext cx="7886700" cy="2852737"/>
          </a:xfrm>
        </p:spPr>
        <p:txBody>
          <a:bodyPr anchor="b"/>
          <a:lstStyle>
            <a:lvl1pPr>
              <a:defRPr sz="6000"/>
            </a:lvl1pPr>
          </a:lstStyle>
          <a:p>
            <a:r>
              <a:rPr lang="ja-JP" altLang="en-US"/>
              <a:t>マスター タイトルの書式設定</a:t>
            </a:r>
          </a:p>
        </p:txBody>
      </p:sp>
      <p:sp>
        <p:nvSpPr>
          <p:cNvPr id="3" name="テキスト プレースホルダー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ja-JP" altLang="en-US"/>
              <a:t>マスター テキストの書式設定</a:t>
            </a:r>
          </a:p>
        </p:txBody>
      </p:sp>
      <p:sp>
        <p:nvSpPr>
          <p:cNvPr id="4" name="日付プレースホルダー 3"/>
          <p:cNvSpPr>
            <a:spLocks noGrp="1"/>
          </p:cNvSpPr>
          <p:nvPr>
            <p:ph type="dt" sz="half" idx="10"/>
          </p:nvPr>
        </p:nvSpPr>
        <p:spPr/>
        <p:txBody>
          <a:bodyPr/>
          <a:lstStyle>
            <a:lvl1pPr>
              <a:defRPr/>
            </a:lvl1pPr>
          </a:lstStyle>
          <a:p>
            <a:endParaRPr lang="en-US" altLang="ja-JP"/>
          </a:p>
        </p:txBody>
      </p:sp>
      <p:sp>
        <p:nvSpPr>
          <p:cNvPr id="5" name="フッター プレースホルダー 4"/>
          <p:cNvSpPr>
            <a:spLocks noGrp="1"/>
          </p:cNvSpPr>
          <p:nvPr>
            <p:ph type="ftr" sz="quarter" idx="11"/>
          </p:nvPr>
        </p:nvSpPr>
        <p:spPr/>
        <p:txBody>
          <a:bodyPr/>
          <a:lstStyle>
            <a:lvl1pPr>
              <a:defRPr/>
            </a:lvl1pPr>
          </a:lstStyle>
          <a:p>
            <a:endParaRPr lang="en-US" altLang="ja-JP"/>
          </a:p>
        </p:txBody>
      </p:sp>
      <p:sp>
        <p:nvSpPr>
          <p:cNvPr id="6" name="スライド番号プレースホルダー 5"/>
          <p:cNvSpPr>
            <a:spLocks noGrp="1"/>
          </p:cNvSpPr>
          <p:nvPr>
            <p:ph type="sldNum" sz="quarter" idx="12"/>
          </p:nvPr>
        </p:nvSpPr>
        <p:spPr/>
        <p:txBody>
          <a:bodyPr/>
          <a:lstStyle>
            <a:lvl1pPr>
              <a:defRPr/>
            </a:lvl1pPr>
          </a:lstStyle>
          <a:p>
            <a:fld id="{219478B1-4413-4BCE-9615-8AC8AB41CD60}" type="slidenum">
              <a:rPr lang="en-US" altLang="ja-JP"/>
              <a:pPr/>
              <a:t>‹#›</a:t>
            </a:fld>
            <a:endParaRPr lang="en-US" altLang="ja-JP"/>
          </a:p>
        </p:txBody>
      </p:sp>
    </p:spTree>
    <p:extLst>
      <p:ext uri="{BB962C8B-B14F-4D97-AF65-F5344CB8AC3E}">
        <p14:creationId xmlns:p14="http://schemas.microsoft.com/office/powerpoint/2010/main" val="3891908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マスター タイトルの書式設定</a:t>
            </a:r>
          </a:p>
        </p:txBody>
      </p:sp>
      <p:sp>
        <p:nvSpPr>
          <p:cNvPr id="3" name="コンテンツ プレースホルダー 2"/>
          <p:cNvSpPr>
            <a:spLocks noGrp="1"/>
          </p:cNvSpPr>
          <p:nvPr>
            <p:ph sz="half" idx="1"/>
          </p:nvPr>
        </p:nvSpPr>
        <p:spPr>
          <a:xfrm>
            <a:off x="457200" y="1341438"/>
            <a:ext cx="4032250" cy="4968875"/>
          </a:xfrm>
        </p:spPr>
        <p:txBody>
          <a:bodyPr/>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ー 3"/>
          <p:cNvSpPr>
            <a:spLocks noGrp="1"/>
          </p:cNvSpPr>
          <p:nvPr>
            <p:ph sz="half" idx="2"/>
          </p:nvPr>
        </p:nvSpPr>
        <p:spPr>
          <a:xfrm>
            <a:off x="4641850" y="1341438"/>
            <a:ext cx="4033838" cy="4968875"/>
          </a:xfrm>
        </p:spPr>
        <p:txBody>
          <a:bodyPr/>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9C3B0802-48B7-4ACF-99EB-93052E418D5F}" type="slidenum">
              <a:rPr lang="en-US" altLang="ja-JP"/>
              <a:pPr/>
              <a:t>‹#›</a:t>
            </a:fld>
            <a:endParaRPr lang="en-US" altLang="ja-JP"/>
          </a:p>
        </p:txBody>
      </p:sp>
    </p:spTree>
    <p:extLst>
      <p:ext uri="{BB962C8B-B14F-4D97-AF65-F5344CB8AC3E}">
        <p14:creationId xmlns:p14="http://schemas.microsoft.com/office/powerpoint/2010/main" val="147946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365125"/>
            <a:ext cx="7886700" cy="1325563"/>
          </a:xfrm>
        </p:spPr>
        <p:txBody>
          <a:bodyPr/>
          <a:lstStyle/>
          <a:p>
            <a:r>
              <a:rPr lang="ja-JP" altLang="en-US"/>
              <a:t>マスター タイトルの書式設定</a:t>
            </a:r>
          </a:p>
        </p:txBody>
      </p:sp>
      <p:sp>
        <p:nvSpPr>
          <p:cNvPr id="3" name="テキスト プレースホルダー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コンテンツ プレースホルダー 3"/>
          <p:cNvSpPr>
            <a:spLocks noGrp="1"/>
          </p:cNvSpPr>
          <p:nvPr>
            <p:ph sz="half" idx="2"/>
          </p:nvPr>
        </p:nvSpPr>
        <p:spPr>
          <a:xfrm>
            <a:off x="630238" y="2505075"/>
            <a:ext cx="3868737" cy="3684588"/>
          </a:xfrm>
        </p:spPr>
        <p:txBody>
          <a:bodyPr/>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ー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コンテンツ プレースホルダー 5"/>
          <p:cNvSpPr>
            <a:spLocks noGrp="1"/>
          </p:cNvSpPr>
          <p:nvPr>
            <p:ph sz="quarter" idx="4"/>
          </p:nvPr>
        </p:nvSpPr>
        <p:spPr>
          <a:xfrm>
            <a:off x="4629150" y="2505075"/>
            <a:ext cx="3887788" cy="3684588"/>
          </a:xfrm>
        </p:spPr>
        <p:txBody>
          <a:bodyPr/>
          <a:lstStyle>
            <a:lvl2pPr>
              <a:defRPr b="1"/>
            </a:lvl2pPr>
            <a:lvl3pPr>
              <a:defRPr b="1"/>
            </a:lvl3pPr>
            <a:lvl4pPr>
              <a:defRPr b="1"/>
            </a:lvl4pPr>
            <a:lvl5pPr>
              <a:defRPr b="1"/>
            </a:lvl5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7" name="日付プレースホルダー 6"/>
          <p:cNvSpPr>
            <a:spLocks noGrp="1"/>
          </p:cNvSpPr>
          <p:nvPr>
            <p:ph type="dt" sz="half" idx="10"/>
          </p:nvPr>
        </p:nvSpPr>
        <p:spPr/>
        <p:txBody>
          <a:bodyPr/>
          <a:lstStyle>
            <a:lvl1pPr>
              <a:defRPr/>
            </a:lvl1pPr>
          </a:lstStyle>
          <a:p>
            <a:endParaRPr lang="en-US" altLang="ja-JP"/>
          </a:p>
        </p:txBody>
      </p:sp>
      <p:sp>
        <p:nvSpPr>
          <p:cNvPr id="8" name="フッター プレースホルダー 7"/>
          <p:cNvSpPr>
            <a:spLocks noGrp="1"/>
          </p:cNvSpPr>
          <p:nvPr>
            <p:ph type="ftr" sz="quarter" idx="11"/>
          </p:nvPr>
        </p:nvSpPr>
        <p:spPr/>
        <p:txBody>
          <a:bodyPr/>
          <a:lstStyle>
            <a:lvl1pPr>
              <a:defRPr/>
            </a:lvl1pPr>
          </a:lstStyle>
          <a:p>
            <a:endParaRPr lang="en-US" altLang="ja-JP"/>
          </a:p>
        </p:txBody>
      </p:sp>
      <p:sp>
        <p:nvSpPr>
          <p:cNvPr id="9" name="スライド番号プレースホルダー 8"/>
          <p:cNvSpPr>
            <a:spLocks noGrp="1"/>
          </p:cNvSpPr>
          <p:nvPr>
            <p:ph type="sldNum" sz="quarter" idx="12"/>
          </p:nvPr>
        </p:nvSpPr>
        <p:spPr/>
        <p:txBody>
          <a:bodyPr/>
          <a:lstStyle>
            <a:lvl1pPr>
              <a:defRPr/>
            </a:lvl1pPr>
          </a:lstStyle>
          <a:p>
            <a:fld id="{75EDDE27-4C98-4FC4-B4E1-936BA1221065}" type="slidenum">
              <a:rPr lang="en-US" altLang="ja-JP"/>
              <a:pPr/>
              <a:t>‹#›</a:t>
            </a:fld>
            <a:endParaRPr lang="en-US" altLang="ja-JP"/>
          </a:p>
        </p:txBody>
      </p:sp>
    </p:spTree>
    <p:extLst>
      <p:ext uri="{BB962C8B-B14F-4D97-AF65-F5344CB8AC3E}">
        <p14:creationId xmlns:p14="http://schemas.microsoft.com/office/powerpoint/2010/main" val="1387597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マスター タイトルの書式設定</a:t>
            </a:r>
          </a:p>
        </p:txBody>
      </p:sp>
      <p:sp>
        <p:nvSpPr>
          <p:cNvPr id="3" name="日付プレースホルダー 2"/>
          <p:cNvSpPr>
            <a:spLocks noGrp="1"/>
          </p:cNvSpPr>
          <p:nvPr>
            <p:ph type="dt" sz="half" idx="10"/>
          </p:nvPr>
        </p:nvSpPr>
        <p:spPr/>
        <p:txBody>
          <a:bodyPr/>
          <a:lstStyle>
            <a:lvl1pPr>
              <a:defRPr/>
            </a:lvl1pPr>
          </a:lstStyle>
          <a:p>
            <a:endParaRPr lang="en-US" altLang="ja-JP"/>
          </a:p>
        </p:txBody>
      </p:sp>
      <p:sp>
        <p:nvSpPr>
          <p:cNvPr id="4" name="フッター プレースホルダー 3"/>
          <p:cNvSpPr>
            <a:spLocks noGrp="1"/>
          </p:cNvSpPr>
          <p:nvPr>
            <p:ph type="ftr" sz="quarter" idx="11"/>
          </p:nvPr>
        </p:nvSpPr>
        <p:spPr/>
        <p:txBody>
          <a:bodyPr/>
          <a:lstStyle>
            <a:lvl1pPr>
              <a:defRPr/>
            </a:lvl1pPr>
          </a:lstStyle>
          <a:p>
            <a:endParaRPr lang="en-US" altLang="ja-JP"/>
          </a:p>
        </p:txBody>
      </p:sp>
      <p:sp>
        <p:nvSpPr>
          <p:cNvPr id="5" name="スライド番号プレースホルダー 4"/>
          <p:cNvSpPr>
            <a:spLocks noGrp="1"/>
          </p:cNvSpPr>
          <p:nvPr>
            <p:ph type="sldNum" sz="quarter" idx="12"/>
          </p:nvPr>
        </p:nvSpPr>
        <p:spPr/>
        <p:txBody>
          <a:bodyPr/>
          <a:lstStyle>
            <a:lvl1pPr>
              <a:defRPr/>
            </a:lvl1pPr>
          </a:lstStyle>
          <a:p>
            <a:fld id="{7D704CB7-4D04-4A3D-8D16-2AD2425B15C3}" type="slidenum">
              <a:rPr lang="en-US" altLang="ja-JP"/>
              <a:pPr/>
              <a:t>‹#›</a:t>
            </a:fld>
            <a:endParaRPr lang="en-US" altLang="ja-JP" dirty="0"/>
          </a:p>
        </p:txBody>
      </p:sp>
    </p:spTree>
    <p:extLst>
      <p:ext uri="{BB962C8B-B14F-4D97-AF65-F5344CB8AC3E}">
        <p14:creationId xmlns:p14="http://schemas.microsoft.com/office/powerpoint/2010/main" val="3684706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endParaRPr lang="en-US" altLang="ja-JP"/>
          </a:p>
        </p:txBody>
      </p:sp>
      <p:sp>
        <p:nvSpPr>
          <p:cNvPr id="3" name="フッター プレースホルダー 2"/>
          <p:cNvSpPr>
            <a:spLocks noGrp="1"/>
          </p:cNvSpPr>
          <p:nvPr>
            <p:ph type="ftr" sz="quarter" idx="11"/>
          </p:nvPr>
        </p:nvSpPr>
        <p:spPr/>
        <p:txBody>
          <a:bodyPr/>
          <a:lstStyle>
            <a:lvl1pPr>
              <a:defRPr/>
            </a:lvl1pPr>
          </a:lstStyle>
          <a:p>
            <a:endParaRPr lang="en-US" altLang="ja-JP"/>
          </a:p>
        </p:txBody>
      </p:sp>
      <p:sp>
        <p:nvSpPr>
          <p:cNvPr id="4" name="スライド番号プレースホルダー 3"/>
          <p:cNvSpPr>
            <a:spLocks noGrp="1"/>
          </p:cNvSpPr>
          <p:nvPr>
            <p:ph type="sldNum" sz="quarter" idx="12"/>
          </p:nvPr>
        </p:nvSpPr>
        <p:spPr/>
        <p:txBody>
          <a:bodyPr/>
          <a:lstStyle>
            <a:lvl1pPr>
              <a:defRPr/>
            </a:lvl1pPr>
          </a:lstStyle>
          <a:p>
            <a:fld id="{F7FA13A7-1490-4434-9397-92F7A4337EC5}" type="slidenum">
              <a:rPr lang="en-US" altLang="ja-JP"/>
              <a:pPr/>
              <a:t>‹#›</a:t>
            </a:fld>
            <a:endParaRPr lang="en-US" altLang="ja-JP"/>
          </a:p>
        </p:txBody>
      </p:sp>
    </p:spTree>
    <p:extLst>
      <p:ext uri="{BB962C8B-B14F-4D97-AF65-F5344CB8AC3E}">
        <p14:creationId xmlns:p14="http://schemas.microsoft.com/office/powerpoint/2010/main" val="1594880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コンテンツ プレースホルダー 2"/>
          <p:cNvSpPr>
            <a:spLocks noGrp="1"/>
          </p:cNvSpPr>
          <p:nvPr>
            <p:ph idx="1"/>
          </p:nvPr>
        </p:nvSpPr>
        <p:spPr>
          <a:xfrm>
            <a:off x="3887788" y="987425"/>
            <a:ext cx="4629150" cy="4873625"/>
          </a:xfrm>
        </p:spPr>
        <p:txBody>
          <a:bodyPr/>
          <a:lstStyle>
            <a:lvl1pPr>
              <a:defRPr sz="3200"/>
            </a:lvl1pPr>
            <a:lvl2pPr>
              <a:defRPr sz="2800" b="1"/>
            </a:lvl2pPr>
            <a:lvl3pPr>
              <a:defRPr sz="2400" b="1"/>
            </a:lvl3pPr>
            <a:lvl4pPr>
              <a:defRPr sz="2000" b="1"/>
            </a:lvl4pPr>
            <a:lvl5pPr>
              <a:defRPr sz="2000" b="1"/>
            </a:lvl5pPr>
            <a:lvl6pPr>
              <a:defRPr sz="2000"/>
            </a:lvl6pPr>
            <a:lvl7pPr>
              <a:defRPr sz="2000"/>
            </a:lvl7pPr>
            <a:lvl8pPr>
              <a:defRPr sz="2000"/>
            </a:lvl8pPr>
            <a:lvl9pPr>
              <a:defRPr sz="2000"/>
            </a:lvl9pPr>
          </a:lstStyle>
          <a:p>
            <a:pPr lvl="0"/>
            <a:r>
              <a:rPr lang="ja-JP" altLang="en-US" dirty="0"/>
              <a:t>マスター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dirty="0"/>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82DD9BB1-4ED3-4B7C-9A78-917E9FA83792}" type="slidenum">
              <a:rPr lang="en-US" altLang="ja-JP"/>
              <a:pPr/>
              <a:t>‹#›</a:t>
            </a:fld>
            <a:endParaRPr lang="en-US" altLang="ja-JP"/>
          </a:p>
        </p:txBody>
      </p:sp>
    </p:spTree>
    <p:extLst>
      <p:ext uri="{BB962C8B-B14F-4D97-AF65-F5344CB8AC3E}">
        <p14:creationId xmlns:p14="http://schemas.microsoft.com/office/powerpoint/2010/main" val="2136240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630238" y="457200"/>
            <a:ext cx="2949575" cy="1600200"/>
          </a:xfrm>
        </p:spPr>
        <p:txBody>
          <a:bodyPr anchor="b"/>
          <a:lstStyle>
            <a:lvl1pPr>
              <a:defRPr sz="3200"/>
            </a:lvl1pPr>
          </a:lstStyle>
          <a:p>
            <a:r>
              <a:rPr lang="ja-JP" altLang="en-US"/>
              <a:t>マスター タイトルの書式設定</a:t>
            </a:r>
          </a:p>
        </p:txBody>
      </p:sp>
      <p:sp>
        <p:nvSpPr>
          <p:cNvPr id="3" name="図プレースホルダー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ja-JP" altLang="en-US"/>
          </a:p>
        </p:txBody>
      </p:sp>
      <p:sp>
        <p:nvSpPr>
          <p:cNvPr id="4" name="テキスト プレースホルダー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日付プレースホルダー 4"/>
          <p:cNvSpPr>
            <a:spLocks noGrp="1"/>
          </p:cNvSpPr>
          <p:nvPr>
            <p:ph type="dt" sz="half" idx="10"/>
          </p:nvPr>
        </p:nvSpPr>
        <p:spPr/>
        <p:txBody>
          <a:bodyPr/>
          <a:lstStyle>
            <a:lvl1pPr>
              <a:defRPr/>
            </a:lvl1pPr>
          </a:lstStyle>
          <a:p>
            <a:endParaRPr lang="en-US" altLang="ja-JP"/>
          </a:p>
        </p:txBody>
      </p:sp>
      <p:sp>
        <p:nvSpPr>
          <p:cNvPr id="6" name="フッター プレースホルダー 5"/>
          <p:cNvSpPr>
            <a:spLocks noGrp="1"/>
          </p:cNvSpPr>
          <p:nvPr>
            <p:ph type="ftr" sz="quarter" idx="11"/>
          </p:nvPr>
        </p:nvSpPr>
        <p:spPr/>
        <p:txBody>
          <a:bodyPr/>
          <a:lstStyle>
            <a:lvl1pPr>
              <a:defRPr/>
            </a:lvl1pPr>
          </a:lstStyle>
          <a:p>
            <a:endParaRPr lang="en-US" altLang="ja-JP"/>
          </a:p>
        </p:txBody>
      </p:sp>
      <p:sp>
        <p:nvSpPr>
          <p:cNvPr id="7" name="スライド番号プレースホルダー 6"/>
          <p:cNvSpPr>
            <a:spLocks noGrp="1"/>
          </p:cNvSpPr>
          <p:nvPr>
            <p:ph type="sldNum" sz="quarter" idx="12"/>
          </p:nvPr>
        </p:nvSpPr>
        <p:spPr/>
        <p:txBody>
          <a:bodyPr/>
          <a:lstStyle>
            <a:lvl1pPr>
              <a:defRPr/>
            </a:lvl1pPr>
          </a:lstStyle>
          <a:p>
            <a:fld id="{225F5F57-BD71-452B-AFFD-127D199A47B5}" type="slidenum">
              <a:rPr lang="en-US" altLang="ja-JP"/>
              <a:pPr/>
              <a:t>‹#›</a:t>
            </a:fld>
            <a:endParaRPr lang="en-US" altLang="ja-JP"/>
          </a:p>
        </p:txBody>
      </p:sp>
    </p:spTree>
    <p:extLst>
      <p:ext uri="{BB962C8B-B14F-4D97-AF65-F5344CB8AC3E}">
        <p14:creationId xmlns:p14="http://schemas.microsoft.com/office/powerpoint/2010/main" val="1292312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ltGray">
          <a:xfrm>
            <a:off x="0" y="0"/>
            <a:ext cx="9144000" cy="908050"/>
          </a:xfrm>
          <a:prstGeom prst="rect">
            <a:avLst/>
          </a:prstGeom>
          <a:gradFill rotWithShape="1">
            <a:gsLst>
              <a:gs pos="0">
                <a:schemeClr val="accent2">
                  <a:gamma/>
                  <a:shade val="46275"/>
                  <a:invGamma/>
                </a:schemeClr>
              </a:gs>
              <a:gs pos="100000">
                <a:schemeClr val="accent2"/>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099" name="Rectangle 3"/>
          <p:cNvSpPr>
            <a:spLocks noChangeArrowheads="1"/>
          </p:cNvSpPr>
          <p:nvPr/>
        </p:nvSpPr>
        <p:spPr bwMode="gray">
          <a:xfrm>
            <a:off x="0" y="838200"/>
            <a:ext cx="9144000" cy="152400"/>
          </a:xfrm>
          <a:prstGeom prst="rect">
            <a:avLst/>
          </a:prstGeom>
          <a:gradFill rotWithShape="0">
            <a:gsLst>
              <a:gs pos="0">
                <a:schemeClr val="accent2"/>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00" name="Oval 4"/>
          <p:cNvSpPr>
            <a:spLocks noChangeArrowheads="1"/>
          </p:cNvSpPr>
          <p:nvPr/>
        </p:nvSpPr>
        <p:spPr bwMode="gray">
          <a:xfrm>
            <a:off x="8001000" y="457200"/>
            <a:ext cx="838200" cy="838200"/>
          </a:xfrm>
          <a:prstGeom prst="ellipse">
            <a:avLst/>
          </a:prstGeom>
          <a:gradFill rotWithShape="0">
            <a:gsLst>
              <a:gs pos="0">
                <a:schemeClr val="tx1"/>
              </a:gs>
              <a:gs pos="100000">
                <a:schemeClr val="accent2"/>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pic>
        <p:nvPicPr>
          <p:cNvPr id="4101" name="Picture 5" descr="g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110538" y="560388"/>
            <a:ext cx="619125" cy="633412"/>
          </a:xfrm>
          <a:prstGeom prst="rect">
            <a:avLst/>
          </a:prstGeom>
          <a:noFill/>
          <a:extLst>
            <a:ext uri="{909E8E84-426E-40DD-AFC4-6F175D3DCCD1}">
              <a14:hiddenFill xmlns:a14="http://schemas.microsoft.com/office/drawing/2010/main">
                <a:solidFill>
                  <a:srgbClr val="FFFFFF"/>
                </a:solidFill>
              </a14:hiddenFill>
            </a:ext>
          </a:extLst>
        </p:spPr>
      </p:pic>
      <p:grpSp>
        <p:nvGrpSpPr>
          <p:cNvPr id="4102" name="Group 6"/>
          <p:cNvGrpSpPr>
            <a:grpSpLocks/>
          </p:cNvGrpSpPr>
          <p:nvPr/>
        </p:nvGrpSpPr>
        <p:grpSpPr bwMode="auto">
          <a:xfrm>
            <a:off x="7162800" y="-381000"/>
            <a:ext cx="2514600" cy="2514600"/>
            <a:chOff x="4512" y="-240"/>
            <a:chExt cx="1584" cy="1584"/>
          </a:xfrm>
        </p:grpSpPr>
        <p:sp>
          <p:nvSpPr>
            <p:cNvPr id="4103" name="Oval 7"/>
            <p:cNvSpPr>
              <a:spLocks noChangeArrowheads="1"/>
            </p:cNvSpPr>
            <p:nvPr userDrawn="1"/>
          </p:nvSpPr>
          <p:spPr bwMode="ltGray">
            <a:xfrm>
              <a:off x="4931" y="187"/>
              <a:ext cx="746" cy="714"/>
            </a:xfrm>
            <a:prstGeom prst="ellipse">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04" name="Oval 8"/>
            <p:cNvSpPr>
              <a:spLocks noChangeArrowheads="1"/>
            </p:cNvSpPr>
            <p:nvPr userDrawn="1"/>
          </p:nvSpPr>
          <p:spPr bwMode="ltGray">
            <a:xfrm>
              <a:off x="4768" y="-3"/>
              <a:ext cx="1072" cy="1096"/>
            </a:xfrm>
            <a:prstGeom prst="ellipse">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sp>
          <p:nvSpPr>
            <p:cNvPr id="4105" name="Oval 9"/>
            <p:cNvSpPr>
              <a:spLocks noChangeArrowheads="1"/>
            </p:cNvSpPr>
            <p:nvPr userDrawn="1"/>
          </p:nvSpPr>
          <p:spPr bwMode="ltGray">
            <a:xfrm>
              <a:off x="4512" y="-240"/>
              <a:ext cx="1584" cy="1584"/>
            </a:xfrm>
            <a:prstGeom prst="ellipse">
              <a:avLst/>
            </a:prstGeom>
            <a:noFill/>
            <a:ln w="9525">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ja-JP" altLang="en-US"/>
            </a:p>
          </p:txBody>
        </p:sp>
      </p:grpSp>
      <p:sp>
        <p:nvSpPr>
          <p:cNvPr id="4106" name="Rectangle 10"/>
          <p:cNvSpPr>
            <a:spLocks noGrp="1" noChangeArrowheads="1"/>
          </p:cNvSpPr>
          <p:nvPr>
            <p:ph type="title"/>
          </p:nvPr>
        </p:nvSpPr>
        <p:spPr bwMode="auto">
          <a:xfrm>
            <a:off x="457200" y="0"/>
            <a:ext cx="7427913" cy="836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endParaRPr lang="ja-JP" altLang="ja-JP" dirty="0"/>
          </a:p>
        </p:txBody>
      </p:sp>
      <p:sp>
        <p:nvSpPr>
          <p:cNvPr id="4107" name="Rectangle 11"/>
          <p:cNvSpPr>
            <a:spLocks noGrp="1" noChangeArrowheads="1"/>
          </p:cNvSpPr>
          <p:nvPr>
            <p:ph type="body" idx="1"/>
          </p:nvPr>
        </p:nvSpPr>
        <p:spPr bwMode="auto">
          <a:xfrm>
            <a:off x="457200" y="1341438"/>
            <a:ext cx="8218488"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endParaRPr lang="ja-JP" altLang="ja-JP"/>
          </a:p>
        </p:txBody>
      </p:sp>
      <p:sp>
        <p:nvSpPr>
          <p:cNvPr id="4108" name="Rectangle 12"/>
          <p:cNvSpPr>
            <a:spLocks noGrp="1" noChangeArrowheads="1"/>
          </p:cNvSpPr>
          <p:nvPr>
            <p:ph type="dt" sz="half" idx="2"/>
          </p:nvPr>
        </p:nvSpPr>
        <p:spPr bwMode="auto">
          <a:xfrm>
            <a:off x="457200" y="6453188"/>
            <a:ext cx="21336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atin typeface="+mn-lt"/>
              </a:defRPr>
            </a:lvl1pPr>
          </a:lstStyle>
          <a:p>
            <a:endParaRPr lang="en-US" altLang="ja-JP"/>
          </a:p>
        </p:txBody>
      </p:sp>
      <p:sp>
        <p:nvSpPr>
          <p:cNvPr id="4109" name="Rectangle 13"/>
          <p:cNvSpPr>
            <a:spLocks noGrp="1" noChangeArrowheads="1"/>
          </p:cNvSpPr>
          <p:nvPr>
            <p:ph type="ftr" sz="quarter" idx="3"/>
          </p:nvPr>
        </p:nvSpPr>
        <p:spPr bwMode="auto">
          <a:xfrm>
            <a:off x="5780088" y="6453188"/>
            <a:ext cx="28956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latinLnBrk="1">
              <a:spcBef>
                <a:spcPct val="50000"/>
              </a:spcBef>
              <a:defRPr kumimoji="0" sz="1400">
                <a:latin typeface="Verdana" panose="020B0604030504040204" pitchFamily="34" charset="0"/>
              </a:defRPr>
            </a:lvl1pPr>
          </a:lstStyle>
          <a:p>
            <a:endParaRPr lang="en-US" altLang="ja-JP"/>
          </a:p>
        </p:txBody>
      </p:sp>
      <p:sp>
        <p:nvSpPr>
          <p:cNvPr id="4110" name="Rectangle 14"/>
          <p:cNvSpPr>
            <a:spLocks noGrp="1" noChangeArrowheads="1"/>
          </p:cNvSpPr>
          <p:nvPr>
            <p:ph type="sldNum" sz="quarter" idx="4"/>
          </p:nvPr>
        </p:nvSpPr>
        <p:spPr bwMode="auto">
          <a:xfrm>
            <a:off x="6516688" y="6453188"/>
            <a:ext cx="21336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b="1">
                <a:latin typeface="+mn-lt"/>
              </a:defRPr>
            </a:lvl1pPr>
          </a:lstStyle>
          <a:p>
            <a:fld id="{B44D8B85-8FC5-4059-804E-2472F96C1C80}" type="slidenum">
              <a:rPr lang="en-US" altLang="ja-JP" smtClean="0"/>
              <a:pPr/>
              <a:t>‹#›</a:t>
            </a:fld>
            <a:endParaRPr lang="en-US" altLang="ja-JP"/>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ppt_w</p:attrName>
                                        </p:attrNameLst>
                                      </p:cBhvr>
                                      <p:tavLst>
                                        <p:tav tm="0">
                                          <p:val>
                                            <p:fltVal val="0"/>
                                          </p:val>
                                        </p:tav>
                                        <p:tav tm="100000">
                                          <p:val>
                                            <p:strVal val="#ppt_w"/>
                                          </p:val>
                                        </p:tav>
                                      </p:tavLst>
                                    </p:anim>
                                    <p:anim calcmode="lin" valueType="num">
                                      <p:cBhvr>
                                        <p:cTn id="8" dur="500" fill="hold"/>
                                        <p:tgtEl>
                                          <p:spTgt spid="410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rtl="0" fontAlgn="base">
        <a:spcBef>
          <a:spcPct val="0"/>
        </a:spcBef>
        <a:spcAft>
          <a:spcPct val="0"/>
        </a:spcAft>
        <a:defRPr kumimoji="1" sz="3200" b="1" kern="1200">
          <a:solidFill>
            <a:schemeClr val="bg1"/>
          </a:solidFill>
          <a:latin typeface="+mj-lt"/>
          <a:ea typeface="+mj-ea"/>
          <a:cs typeface="+mj-cs"/>
        </a:defRPr>
      </a:lvl1pPr>
      <a:lvl2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2pPr>
      <a:lvl3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3pPr>
      <a:lvl4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4pPr>
      <a:lvl5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5pPr>
      <a:lvl6pPr marL="4572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6pPr>
      <a:lvl7pPr marL="9144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7pPr>
      <a:lvl8pPr marL="13716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8pPr>
      <a:lvl9pPr marL="18288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9pPr>
    </p:titleStyle>
    <p:bodyStyle>
      <a:lvl1pPr marL="342900" indent="-342900" algn="l" rtl="0" fontAlgn="base">
        <a:spcBef>
          <a:spcPct val="20000"/>
        </a:spcBef>
        <a:spcAft>
          <a:spcPct val="0"/>
        </a:spcAft>
        <a:buClr>
          <a:schemeClr val="accent1"/>
        </a:buClr>
        <a:buSzPct val="60000"/>
        <a:buFont typeface="Wingdings" panose="05000000000000000000" pitchFamily="2" charset="2"/>
        <a:buChar char="n"/>
        <a:defRPr kumimoji="1" sz="2400" b="1" kern="1200">
          <a:solidFill>
            <a:schemeClr val="tx1"/>
          </a:solidFill>
          <a:latin typeface="+mn-lt"/>
          <a:ea typeface="+mn-ea"/>
          <a:cs typeface="+mn-cs"/>
        </a:defRPr>
      </a:lvl1pPr>
      <a:lvl2pPr marL="742950" indent="-285750" algn="l" rtl="0" fontAlgn="base">
        <a:spcBef>
          <a:spcPct val="20000"/>
        </a:spcBef>
        <a:spcAft>
          <a:spcPct val="0"/>
        </a:spcAft>
        <a:buChar char="–"/>
        <a:defRPr kumimoji="1" sz="2000" kern="1200">
          <a:solidFill>
            <a:schemeClr val="tx1"/>
          </a:solidFill>
          <a:latin typeface="+mn-lt"/>
          <a:ea typeface="+mn-ea"/>
          <a:cs typeface="+mn-cs"/>
        </a:defRPr>
      </a:lvl2pPr>
      <a:lvl3pPr marL="1143000" indent="-228600" algn="l" rtl="0" fontAlgn="base">
        <a:spcBef>
          <a:spcPct val="20000"/>
        </a:spcBef>
        <a:spcAft>
          <a:spcPct val="0"/>
        </a:spcAft>
        <a:buClr>
          <a:schemeClr val="accent2"/>
        </a:buClr>
        <a:buSzPct val="60000"/>
        <a:buFont typeface="Wingdings" panose="05000000000000000000" pitchFamily="2" charset="2"/>
        <a:buChar char="n"/>
        <a:defRPr kumimoji="1" kern="1200">
          <a:solidFill>
            <a:schemeClr val="tx1"/>
          </a:solidFill>
          <a:latin typeface="+mn-lt"/>
          <a:ea typeface="+mn-ea"/>
          <a:cs typeface="+mn-cs"/>
        </a:defRPr>
      </a:lvl3pPr>
      <a:lvl4pPr marL="1600200" indent="-228600" algn="l" rtl="0" fontAlgn="base">
        <a:spcBef>
          <a:spcPct val="20000"/>
        </a:spcBef>
        <a:spcAft>
          <a:spcPct val="0"/>
        </a:spcAft>
        <a:buChar char="–"/>
        <a:defRPr kumimoji="1" kern="1200">
          <a:solidFill>
            <a:schemeClr val="tx1"/>
          </a:solidFill>
          <a:latin typeface="+mn-lt"/>
          <a:ea typeface="+mn-ea"/>
          <a:cs typeface="+mn-cs"/>
        </a:defRPr>
      </a:lvl4pPr>
      <a:lvl5pPr marL="2057400" indent="-228600" algn="l" rtl="0" fontAlgn="base">
        <a:spcBef>
          <a:spcPct val="20000"/>
        </a:spcBef>
        <a:spcAft>
          <a:spcPct val="0"/>
        </a:spcAft>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395536" y="836712"/>
            <a:ext cx="8424936" cy="2376264"/>
          </a:xfrm>
        </p:spPr>
        <p:txBody>
          <a:bodyPr/>
          <a:lstStyle/>
          <a:p>
            <a:r>
              <a:rPr lang="ja-JP" altLang="en-US" sz="3600" b="1" dirty="0"/>
              <a:t>　　　　　　　の銀行化・金融機関化</a:t>
            </a:r>
            <a:br>
              <a:rPr lang="en-US" altLang="ja-JP" sz="800" b="1" dirty="0"/>
            </a:br>
            <a:r>
              <a:rPr lang="ja-JP" altLang="en-US" sz="1800" b="1" dirty="0"/>
              <a:t>　　　　　　　　　　　　　　　　　　</a:t>
            </a:r>
            <a:br>
              <a:rPr lang="en-US" altLang="ja-JP" sz="1800" b="1" dirty="0"/>
            </a:br>
            <a:br>
              <a:rPr lang="en-US" altLang="ja-JP" sz="1800" b="1" dirty="0"/>
            </a:br>
            <a:r>
              <a:rPr lang="ja-JP" altLang="en-US" sz="1800" b="1" dirty="0"/>
              <a:t>　　　　　　　　　　　　　　　　　　　　　　　　　　　　　　　　　　　　　　</a:t>
            </a:r>
            <a:r>
              <a:rPr lang="ja-JP" altLang="en-US" sz="2000" b="1" dirty="0"/>
              <a:t>　　　　　　</a:t>
            </a:r>
            <a:r>
              <a:rPr lang="zh-TW" altLang="en-US" sz="2000" dirty="0"/>
              <a:t>模擬講義</a:t>
            </a:r>
            <a:r>
              <a:rPr lang="ja-JP" altLang="en-US" sz="2000" dirty="0"/>
              <a:t>　</a:t>
            </a:r>
            <a:br>
              <a:rPr lang="en-US" altLang="ja-JP" sz="2000" dirty="0"/>
            </a:br>
            <a:r>
              <a:rPr lang="ja-JP" altLang="en-US" sz="2000" dirty="0"/>
              <a:t>　　　　　　　　　　　　　　　　　　　　　　　　　　　　　　</a:t>
            </a:r>
            <a:r>
              <a:rPr lang="zh-TW" altLang="en-US" sz="2000" dirty="0"/>
              <a:t>福岡</a:t>
            </a:r>
            <a:r>
              <a:rPr lang="zh-TW" altLang="en-US" sz="2000" b="1" dirty="0"/>
              <a:t>県立小倉西高等学校</a:t>
            </a:r>
            <a:br>
              <a:rPr lang="en-US" altLang="zh-TW" sz="2000" b="1" dirty="0"/>
            </a:br>
            <a:r>
              <a:rPr lang="ja-JP" altLang="en-US" sz="2000" b="1" dirty="0"/>
              <a:t>　　　　　　　　　　　　　　　　　　　　　　　　　　　　　　　　　　　　</a:t>
            </a:r>
            <a:r>
              <a:rPr lang="zh-TW" altLang="en-US" sz="2000" b="1" dirty="0"/>
              <a:t>　</a:t>
            </a:r>
            <a:r>
              <a:rPr lang="en-US" altLang="zh-TW" sz="2000" b="1" dirty="0"/>
              <a:t>2026</a:t>
            </a:r>
            <a:r>
              <a:rPr lang="zh-TW" altLang="en-US" sz="2000" b="1" dirty="0"/>
              <a:t>年</a:t>
            </a:r>
            <a:r>
              <a:rPr lang="en-US" altLang="zh-TW" sz="2000" b="1" dirty="0"/>
              <a:t>9</a:t>
            </a:r>
            <a:r>
              <a:rPr lang="zh-TW" altLang="en-US" sz="2000" b="1" dirty="0"/>
              <a:t>月</a:t>
            </a:r>
            <a:r>
              <a:rPr lang="en-US" altLang="zh-TW" sz="2000" b="1" dirty="0"/>
              <a:t>1</a:t>
            </a:r>
            <a:r>
              <a:rPr lang="zh-TW" altLang="en-US" sz="2000" b="1" dirty="0"/>
              <a:t>日</a:t>
            </a:r>
            <a:br>
              <a:rPr lang="en-US" altLang="zh-TW" sz="2000" b="1" dirty="0"/>
            </a:br>
            <a:r>
              <a:rPr lang="ja-JP" altLang="en-US" sz="2000" b="1" dirty="0"/>
              <a:t>　　　　　　　　　　　　　　　　　　　　　　　　　 　　　　　　　　　 　　　　　掛下達郎</a:t>
            </a:r>
          </a:p>
        </p:txBody>
      </p:sp>
      <p:sp>
        <p:nvSpPr>
          <p:cNvPr id="2051" name="Rectangle 3"/>
          <p:cNvSpPr>
            <a:spLocks noGrp="1" noChangeArrowheads="1"/>
          </p:cNvSpPr>
          <p:nvPr>
            <p:ph type="subTitle" idx="1"/>
          </p:nvPr>
        </p:nvSpPr>
        <p:spPr>
          <a:xfrm>
            <a:off x="107504" y="3789039"/>
            <a:ext cx="8856984" cy="2953073"/>
          </a:xfrm>
        </p:spPr>
        <p:txBody>
          <a:bodyPr/>
          <a:lstStyle/>
          <a:p>
            <a:pPr algn="l"/>
            <a:r>
              <a:rPr lang="ja-JP" altLang="en-US" sz="2400" dirty="0"/>
              <a:t>・</a:t>
            </a:r>
            <a:r>
              <a:rPr lang="en-US" altLang="ja-JP" sz="2400" dirty="0"/>
              <a:t>2024</a:t>
            </a:r>
            <a:r>
              <a:rPr lang="ja-JP" altLang="en-US" sz="2400" dirty="0"/>
              <a:t>年</a:t>
            </a:r>
            <a:r>
              <a:rPr lang="en-US" altLang="ja-JP" sz="2400" dirty="0"/>
              <a:t>7</a:t>
            </a:r>
            <a:r>
              <a:rPr lang="ja-JP" altLang="en-US" sz="2400" dirty="0"/>
              <a:t>月に夢ナビ講義</a:t>
            </a:r>
            <a:r>
              <a:rPr lang="en-US" altLang="ja-JP" sz="2400" dirty="0"/>
              <a:t>Video</a:t>
            </a:r>
            <a:r>
              <a:rPr lang="ja-JP" altLang="en-US" sz="2400" dirty="0"/>
              <a:t>「</a:t>
            </a:r>
            <a:r>
              <a:rPr lang="en-US" altLang="ja-JP" sz="2400" dirty="0"/>
              <a:t>GAFA</a:t>
            </a:r>
            <a:r>
              <a:rPr lang="ja-JP" altLang="en-US" sz="2400" dirty="0"/>
              <a:t>の銀行化・金融機関化」が公開されました。 </a:t>
            </a:r>
            <a:endParaRPr lang="en-US" altLang="ja-JP" sz="2400" dirty="0"/>
          </a:p>
          <a:p>
            <a:pPr algn="l"/>
            <a:r>
              <a:rPr lang="ja-JP" altLang="en-US" sz="2400" dirty="0">
                <a:latin typeface="+mj-lt"/>
              </a:rPr>
              <a:t>・</a:t>
            </a:r>
            <a:r>
              <a:rPr lang="en-US" altLang="ja-JP" sz="2400" dirty="0">
                <a:latin typeface="+mj-lt"/>
              </a:rPr>
              <a:t>2024</a:t>
            </a:r>
            <a:r>
              <a:rPr lang="ja-JP" altLang="en-US" sz="2400" dirty="0">
                <a:latin typeface="+mj-lt"/>
              </a:rPr>
              <a:t>年</a:t>
            </a:r>
            <a:r>
              <a:rPr lang="en-US" altLang="ja-JP" sz="2400" dirty="0">
                <a:latin typeface="+mj-lt"/>
              </a:rPr>
              <a:t>11</a:t>
            </a:r>
            <a:r>
              <a:rPr lang="ja-JP" altLang="en-US" sz="2400" dirty="0">
                <a:latin typeface="+mj-lt"/>
              </a:rPr>
              <a:t>月に情報サイト</a:t>
            </a:r>
            <a:r>
              <a:rPr lang="en-US" altLang="ja-JP" sz="2400" dirty="0">
                <a:latin typeface="+mj-lt"/>
              </a:rPr>
              <a:t>『</a:t>
            </a:r>
            <a:r>
              <a:rPr lang="ja-JP" altLang="en-US" sz="2400" dirty="0">
                <a:latin typeface="+mj-lt"/>
              </a:rPr>
              <a:t>学びの地図</a:t>
            </a:r>
            <a:r>
              <a:rPr lang="en-US" altLang="ja-JP" sz="2400" dirty="0">
                <a:latin typeface="+mj-lt"/>
              </a:rPr>
              <a:t>』</a:t>
            </a:r>
            <a:r>
              <a:rPr lang="ja-JP" altLang="en-US" sz="2400" dirty="0">
                <a:latin typeface="+mj-lt"/>
              </a:rPr>
              <a:t>の取材を受けました。</a:t>
            </a:r>
            <a:endParaRPr lang="en-US" altLang="ja-JP" sz="2400" dirty="0">
              <a:latin typeface="+mj-lt"/>
            </a:endParaRPr>
          </a:p>
          <a:p>
            <a:pPr algn="l"/>
            <a:r>
              <a:rPr lang="ja-JP" altLang="en-US" sz="2400" dirty="0">
                <a:latin typeface="+mj-lt"/>
              </a:rPr>
              <a:t>・本講義の基になった</a:t>
            </a:r>
            <a:r>
              <a:rPr lang="en-US" altLang="ja-JP" sz="2400" dirty="0">
                <a:latin typeface="+mj-lt"/>
              </a:rPr>
              <a:t>『</a:t>
            </a:r>
            <a:r>
              <a:rPr lang="ja-JP" altLang="en-US" sz="2400" dirty="0">
                <a:latin typeface="+mj-lt"/>
              </a:rPr>
              <a:t>証券経済研究</a:t>
            </a:r>
            <a:r>
              <a:rPr lang="en-US" altLang="ja-JP" sz="2400" dirty="0">
                <a:latin typeface="+mj-lt"/>
              </a:rPr>
              <a:t>』</a:t>
            </a:r>
            <a:r>
              <a:rPr lang="ja-JP" altLang="en-US" sz="2400" dirty="0">
                <a:latin typeface="+mj-lt"/>
              </a:rPr>
              <a:t>第</a:t>
            </a:r>
            <a:r>
              <a:rPr lang="en-US" altLang="ja-JP" sz="2400" dirty="0">
                <a:latin typeface="+mj-lt"/>
              </a:rPr>
              <a:t>115</a:t>
            </a:r>
            <a:r>
              <a:rPr lang="ja-JP" altLang="en-US" sz="2400" dirty="0">
                <a:latin typeface="+mj-lt"/>
              </a:rPr>
              <a:t>号の論文が</a:t>
            </a:r>
            <a:r>
              <a:rPr lang="en-US" altLang="ja-JP" sz="2400" dirty="0">
                <a:latin typeface="+mj-lt"/>
              </a:rPr>
              <a:t>『</a:t>
            </a:r>
            <a:r>
              <a:rPr lang="ja-JP" altLang="en-US" sz="2400" dirty="0">
                <a:latin typeface="+mj-lt"/>
              </a:rPr>
              <a:t>週刊東洋経済</a:t>
            </a:r>
            <a:r>
              <a:rPr lang="en-US" altLang="ja-JP" sz="2400" dirty="0">
                <a:latin typeface="+mj-lt"/>
              </a:rPr>
              <a:t>』2021</a:t>
            </a:r>
            <a:r>
              <a:rPr lang="ja-JP" altLang="en-US" sz="2400" dirty="0">
                <a:latin typeface="+mj-lt"/>
              </a:rPr>
              <a:t>年</a:t>
            </a:r>
            <a:r>
              <a:rPr lang="en-US" altLang="ja-JP" sz="2400" dirty="0">
                <a:latin typeface="+mj-lt"/>
              </a:rPr>
              <a:t>11/6</a:t>
            </a:r>
            <a:r>
              <a:rPr lang="ja-JP" altLang="en-US" sz="2400" dirty="0">
                <a:latin typeface="+mj-lt"/>
              </a:rPr>
              <a:t>号の「シンクタンク厳選リポート」に紹介されました。</a:t>
            </a:r>
            <a:endParaRPr lang="en-US" altLang="ja-JP" sz="2400" dirty="0">
              <a:latin typeface="+mj-lt"/>
            </a:endParaRPr>
          </a:p>
          <a:p>
            <a:pPr algn="l"/>
            <a:r>
              <a:rPr lang="ja-JP" altLang="en-US" sz="2400" dirty="0"/>
              <a:t>・本講義は野村マネジメント・スクール</a:t>
            </a:r>
            <a:r>
              <a:rPr lang="en-US" altLang="ja-JP" sz="2400" dirty="0"/>
              <a:t>2021</a:t>
            </a:r>
            <a:r>
              <a:rPr lang="ja-JP" altLang="en-US" sz="2400" dirty="0"/>
              <a:t>年度学術研究支援，</a:t>
            </a:r>
            <a:r>
              <a:rPr lang="zh-CN" altLang="en-US" sz="2400" dirty="0"/>
              <a:t>福岡大学</a:t>
            </a:r>
            <a:r>
              <a:rPr lang="en-US" altLang="zh-CN" sz="2400" dirty="0"/>
              <a:t>2024</a:t>
            </a:r>
            <a:r>
              <a:rPr lang="zh-CN" altLang="en-US" sz="2400" dirty="0"/>
              <a:t>～</a:t>
            </a:r>
            <a:r>
              <a:rPr lang="en-US" altLang="zh-CN" sz="2400" dirty="0"/>
              <a:t>25</a:t>
            </a:r>
            <a:r>
              <a:rPr lang="zh-CN" altLang="en-US" sz="2400" dirty="0"/>
              <a:t>年度領域別重点化研究</a:t>
            </a:r>
            <a:r>
              <a:rPr lang="ja-JP" altLang="en-US" sz="2400" dirty="0"/>
              <a:t>の助成を受けたものです。</a:t>
            </a:r>
            <a:endParaRPr lang="ja-JP" altLang="en-US" sz="2400" dirty="0">
              <a:latin typeface="+mj-lt"/>
            </a:endParaRPr>
          </a:p>
          <a:p>
            <a:pPr algn="r"/>
            <a:endParaRPr lang="en-US" altLang="ja-JP" sz="2400" dirty="0">
              <a:latin typeface="+mj-lt"/>
            </a:endParaRPr>
          </a:p>
        </p:txBody>
      </p:sp>
      <p:pic>
        <p:nvPicPr>
          <p:cNvPr id="8" name="図 7"/>
          <p:cNvPicPr>
            <a:picLocks noChangeAspect="1"/>
          </p:cNvPicPr>
          <p:nvPr/>
        </p:nvPicPr>
        <p:blipFill>
          <a:blip r:embed="rId2"/>
          <a:stretch>
            <a:fillRect/>
          </a:stretch>
        </p:blipFill>
        <p:spPr>
          <a:xfrm>
            <a:off x="5868144" y="1771847"/>
            <a:ext cx="1584241" cy="505993"/>
          </a:xfrm>
          <a:prstGeom prst="rect">
            <a:avLst/>
          </a:prstGeom>
        </p:spPr>
      </p:pic>
      <p:sp>
        <p:nvSpPr>
          <p:cNvPr id="6" name="Rectangle 16"/>
          <p:cNvSpPr>
            <a:spLocks noGrp="1" noChangeArrowheads="1"/>
          </p:cNvSpPr>
          <p:nvPr>
            <p:ph type="sldNum" sz="quarter" idx="4"/>
          </p:nvPr>
        </p:nvSpPr>
        <p:spPr/>
        <p:txBody>
          <a:bodyPr/>
          <a:lstStyle/>
          <a:p>
            <a:fld id="{4C7323E1-0EB0-4F93-98B8-850A7A8BD709}" type="slidenum">
              <a:rPr lang="en-US" altLang="ja-JP"/>
              <a:pPr/>
              <a:t>1</a:t>
            </a:fld>
            <a:endParaRPr lang="en-US" altLang="ja-JP" dirty="0"/>
          </a:p>
        </p:txBody>
      </p:sp>
      <p:pic>
        <p:nvPicPr>
          <p:cNvPr id="2" name="図 1">
            <a:extLst>
              <a:ext uri="{FF2B5EF4-FFF2-40B4-BE49-F238E27FC236}">
                <a16:creationId xmlns:a16="http://schemas.microsoft.com/office/drawing/2014/main" id="{487AF79B-A7EB-B693-F5FB-8B825504AD43}"/>
              </a:ext>
            </a:extLst>
          </p:cNvPr>
          <p:cNvPicPr>
            <a:picLocks noChangeAspect="1"/>
          </p:cNvPicPr>
          <p:nvPr/>
        </p:nvPicPr>
        <p:blipFill>
          <a:blip r:embed="rId3"/>
          <a:stretch>
            <a:fillRect/>
          </a:stretch>
        </p:blipFill>
        <p:spPr>
          <a:xfrm>
            <a:off x="827584" y="534672"/>
            <a:ext cx="2665789" cy="138912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036D724-401A-448D-8534-59D309607054}"/>
              </a:ext>
            </a:extLst>
          </p:cNvPr>
          <p:cNvSpPr>
            <a:spLocks noGrp="1"/>
          </p:cNvSpPr>
          <p:nvPr>
            <p:ph idx="1"/>
          </p:nvPr>
        </p:nvSpPr>
        <p:spPr>
          <a:xfrm>
            <a:off x="323528" y="1268760"/>
            <a:ext cx="8424936" cy="5184428"/>
          </a:xfrm>
          <a:noFill/>
        </p:spPr>
        <p:txBody>
          <a:bodyPr/>
          <a:lstStyle/>
          <a:p>
            <a:r>
              <a:rPr kumimoji="1" lang="en-US" altLang="ja-JP" sz="2800" dirty="0"/>
              <a:t>2019</a:t>
            </a:r>
            <a:r>
              <a:rPr kumimoji="1" lang="ja-JP" altLang="en-US" sz="2800" dirty="0"/>
              <a:t>年に，アップ</a:t>
            </a:r>
            <a:br>
              <a:rPr kumimoji="1" lang="en-US" altLang="ja-JP" sz="2800" dirty="0"/>
            </a:br>
            <a:r>
              <a:rPr kumimoji="1" lang="ja-JP" altLang="en-US" sz="2800" dirty="0"/>
              <a:t>ルはゴールドマン･</a:t>
            </a:r>
            <a:br>
              <a:rPr kumimoji="1" lang="en-US" altLang="ja-JP" sz="2800" dirty="0"/>
            </a:br>
            <a:r>
              <a:rPr kumimoji="1" lang="ja-JP" altLang="en-US" sz="2800" dirty="0"/>
              <a:t>サックスと提携し，</a:t>
            </a:r>
            <a:br>
              <a:rPr kumimoji="1" lang="en-US" altLang="ja-JP" sz="2800" dirty="0"/>
            </a:br>
            <a:r>
              <a:rPr kumimoji="1" lang="ja-JP" altLang="en-US" sz="2800" dirty="0"/>
              <a:t>ゴールドマンがマ</a:t>
            </a:r>
            <a:br>
              <a:rPr kumimoji="1" lang="en-US" altLang="ja-JP" sz="2800" dirty="0"/>
            </a:br>
            <a:r>
              <a:rPr kumimoji="1" lang="ja-JP" altLang="en-US" sz="2800" dirty="0"/>
              <a:t>スターブランドの</a:t>
            </a:r>
            <a:br>
              <a:rPr kumimoji="1" lang="en-US" altLang="ja-JP" sz="2800" dirty="0"/>
            </a:br>
            <a:r>
              <a:rPr kumimoji="1" lang="ja-JP" altLang="en-US" sz="2800" dirty="0">
                <a:solidFill>
                  <a:srgbClr val="FF0000"/>
                </a:solidFill>
              </a:rPr>
              <a:t>アップルカード</a:t>
            </a:r>
            <a:r>
              <a:rPr kumimoji="1" lang="ja-JP" altLang="en-US" sz="2800" dirty="0"/>
              <a:t>の発行を開始。</a:t>
            </a:r>
            <a:endParaRPr lang="en-US" altLang="ja-JP" sz="2800" dirty="0"/>
          </a:p>
          <a:p>
            <a:pPr lvl="1"/>
            <a:r>
              <a:rPr kumimoji="1" lang="en-US" altLang="ja-JP" sz="2400" dirty="0">
                <a:solidFill>
                  <a:srgbClr val="FF0000"/>
                </a:solidFill>
              </a:rPr>
              <a:t>iPhone</a:t>
            </a:r>
            <a:r>
              <a:rPr kumimoji="1" lang="ja-JP" altLang="en-US" sz="2400" dirty="0">
                <a:solidFill>
                  <a:srgbClr val="FF0000"/>
                </a:solidFill>
              </a:rPr>
              <a:t>のアプリとカードを通して利用でき，決済にはマスターカードのネットワークが使われる</a:t>
            </a:r>
            <a:r>
              <a:rPr kumimoji="1" lang="ja-JP" altLang="en-US" sz="2400" dirty="0"/>
              <a:t>。</a:t>
            </a:r>
            <a:endParaRPr lang="en-US" altLang="ja-JP" sz="2400" dirty="0"/>
          </a:p>
          <a:p>
            <a:pPr lvl="1"/>
            <a:r>
              <a:rPr kumimoji="1" lang="ja-JP" altLang="en-US" sz="2400" dirty="0"/>
              <a:t>消費者の手数料はゼロで，</a:t>
            </a:r>
            <a:r>
              <a:rPr kumimoji="1" lang="ja-JP" altLang="en-US" sz="2400" dirty="0">
                <a:solidFill>
                  <a:srgbClr val="FF0000"/>
                </a:solidFill>
              </a:rPr>
              <a:t>アップルペイ</a:t>
            </a:r>
            <a:r>
              <a:rPr kumimoji="1" lang="ja-JP" altLang="en-US" sz="2400" dirty="0"/>
              <a:t>で支払えば</a:t>
            </a:r>
            <a:r>
              <a:rPr kumimoji="1" lang="en-US" altLang="ja-JP" sz="2400" dirty="0"/>
              <a:t>2</a:t>
            </a:r>
            <a:r>
              <a:rPr kumimoji="1" lang="ja-JP" altLang="en-US" sz="2400" dirty="0"/>
              <a:t>％のキャッシュバックがある。</a:t>
            </a:r>
            <a:endParaRPr lang="en-US" altLang="ja-JP" sz="2400" dirty="0"/>
          </a:p>
          <a:p>
            <a:pPr lvl="1"/>
            <a:r>
              <a:rPr kumimoji="1" lang="ja-JP" altLang="en-US" sz="2400" dirty="0">
                <a:solidFill>
                  <a:srgbClr val="FF0000"/>
                </a:solidFill>
              </a:rPr>
              <a:t>アップル</a:t>
            </a:r>
            <a:r>
              <a:rPr kumimoji="1" lang="en-US" altLang="ja-JP" sz="2400" dirty="0">
                <a:solidFill>
                  <a:srgbClr val="FF0000"/>
                </a:solidFill>
              </a:rPr>
              <a:t>/</a:t>
            </a:r>
            <a:r>
              <a:rPr kumimoji="1" lang="ja-JP" altLang="en-US" sz="2400" dirty="0">
                <a:solidFill>
                  <a:srgbClr val="FF0000"/>
                </a:solidFill>
              </a:rPr>
              <a:t>ゴールドマン・サックス</a:t>
            </a:r>
            <a:r>
              <a:rPr kumimoji="1" lang="en-US" altLang="ja-JP" sz="2400" dirty="0">
                <a:solidFill>
                  <a:srgbClr val="FF0000"/>
                </a:solidFill>
              </a:rPr>
              <a:t>/</a:t>
            </a:r>
            <a:r>
              <a:rPr kumimoji="1" lang="ja-JP" altLang="en-US" sz="2400" dirty="0">
                <a:solidFill>
                  <a:srgbClr val="FF0000"/>
                </a:solidFill>
              </a:rPr>
              <a:t>マスターブランド連合</a:t>
            </a:r>
            <a:r>
              <a:rPr kumimoji="1" lang="ja-JP" altLang="en-US" sz="2400" dirty="0"/>
              <a:t>という</a:t>
            </a:r>
            <a:r>
              <a:rPr kumimoji="1" lang="ja-JP" altLang="en-US" sz="2400" dirty="0">
                <a:solidFill>
                  <a:srgbClr val="FF0000"/>
                </a:solidFill>
              </a:rPr>
              <a:t>ビッグ・テック</a:t>
            </a:r>
            <a:r>
              <a:rPr kumimoji="1" lang="en-US" altLang="ja-JP" sz="2400" dirty="0">
                <a:solidFill>
                  <a:srgbClr val="FF0000"/>
                </a:solidFill>
              </a:rPr>
              <a:t>/</a:t>
            </a:r>
            <a:r>
              <a:rPr kumimoji="1" lang="ja-JP" altLang="en-US" sz="2400" dirty="0">
                <a:solidFill>
                  <a:srgbClr val="FF0000"/>
                </a:solidFill>
              </a:rPr>
              <a:t>銀行</a:t>
            </a:r>
            <a:r>
              <a:rPr kumimoji="1" lang="en-US" altLang="ja-JP" sz="2400" dirty="0">
                <a:solidFill>
                  <a:srgbClr val="FF0000"/>
                </a:solidFill>
              </a:rPr>
              <a:t>/</a:t>
            </a:r>
            <a:r>
              <a:rPr kumimoji="1" lang="ja-JP" altLang="en-US" sz="2400" dirty="0">
                <a:solidFill>
                  <a:srgbClr val="FF0000"/>
                </a:solidFill>
              </a:rPr>
              <a:t>カード会社グループ</a:t>
            </a:r>
            <a:r>
              <a:rPr kumimoji="1" lang="ja-JP" altLang="en-US" sz="2400" dirty="0"/>
              <a:t>の形成である。</a:t>
            </a:r>
          </a:p>
        </p:txBody>
      </p:sp>
      <p:sp>
        <p:nvSpPr>
          <p:cNvPr id="2" name="タイトル 1">
            <a:extLst>
              <a:ext uri="{FF2B5EF4-FFF2-40B4-BE49-F238E27FC236}">
                <a16:creationId xmlns:a16="http://schemas.microsoft.com/office/drawing/2014/main" id="{F5A093D2-6608-4550-8184-19BB84C33F6B}"/>
              </a:ext>
            </a:extLst>
          </p:cNvPr>
          <p:cNvSpPr>
            <a:spLocks noGrp="1"/>
          </p:cNvSpPr>
          <p:nvPr>
            <p:ph type="title"/>
          </p:nvPr>
        </p:nvSpPr>
        <p:spPr>
          <a:xfrm>
            <a:off x="229130" y="0"/>
            <a:ext cx="3384376" cy="980728"/>
          </a:xfrm>
        </p:spPr>
        <p:txBody>
          <a:bodyPr/>
          <a:lstStyle/>
          <a:p>
            <a:pPr marL="449263" indent="-449263">
              <a:buFont typeface="+mj-lt"/>
              <a:buAutoNum type="romanUcPeriod" startAt="2"/>
            </a:pPr>
            <a:r>
              <a:rPr kumimoji="1" lang="en-US" altLang="ja-JP" sz="3200" dirty="0"/>
              <a:t>GAFA</a:t>
            </a:r>
            <a:r>
              <a:rPr lang="ja-JP" altLang="en-US" dirty="0"/>
              <a:t>の銀行化</a:t>
            </a:r>
            <a:br>
              <a:rPr lang="en-US" altLang="ja-JP" sz="2800" dirty="0"/>
            </a:br>
            <a:r>
              <a:rPr lang="en-US" altLang="ja-JP" sz="2800" dirty="0"/>
              <a:t>2. </a:t>
            </a:r>
            <a:r>
              <a:rPr kumimoji="1" lang="ja-JP" altLang="en-US" sz="2800" b="1" dirty="0"/>
              <a:t>アップルペイ２</a:t>
            </a:r>
            <a:endParaRPr kumimoji="1" lang="ja-JP" altLang="en-US" sz="2800" dirty="0"/>
          </a:p>
        </p:txBody>
      </p:sp>
      <p:sp>
        <p:nvSpPr>
          <p:cNvPr id="4" name="スライド番号プレースホルダー 3">
            <a:extLst>
              <a:ext uri="{FF2B5EF4-FFF2-40B4-BE49-F238E27FC236}">
                <a16:creationId xmlns:a16="http://schemas.microsoft.com/office/drawing/2014/main" id="{56676746-1049-4F5C-9F3E-FC8CCA9A48B0}"/>
              </a:ext>
            </a:extLst>
          </p:cNvPr>
          <p:cNvSpPr>
            <a:spLocks noGrp="1"/>
          </p:cNvSpPr>
          <p:nvPr>
            <p:ph type="sldNum" sz="quarter" idx="12"/>
          </p:nvPr>
        </p:nvSpPr>
        <p:spPr/>
        <p:txBody>
          <a:bodyPr/>
          <a:lstStyle/>
          <a:p>
            <a:fld id="{61186DF1-096B-47E5-A479-977D716ECC56}" type="slidenum">
              <a:rPr lang="en-US" altLang="ja-JP" smtClean="0"/>
              <a:pPr/>
              <a:t>10</a:t>
            </a:fld>
            <a:endParaRPr lang="en-US" altLang="ja-JP" dirty="0"/>
          </a:p>
        </p:txBody>
      </p:sp>
      <p:pic>
        <p:nvPicPr>
          <p:cNvPr id="6" name="図 5">
            <a:extLst>
              <a:ext uri="{FF2B5EF4-FFF2-40B4-BE49-F238E27FC236}">
                <a16:creationId xmlns:a16="http://schemas.microsoft.com/office/drawing/2014/main" id="{BB771420-80B4-BD3D-7E0F-87614A0D467E}"/>
              </a:ext>
            </a:extLst>
          </p:cNvPr>
          <p:cNvPicPr>
            <a:picLocks noChangeAspect="1"/>
          </p:cNvPicPr>
          <p:nvPr/>
        </p:nvPicPr>
        <p:blipFill>
          <a:blip r:embed="rId2"/>
          <a:stretch>
            <a:fillRect/>
          </a:stretch>
        </p:blipFill>
        <p:spPr>
          <a:xfrm>
            <a:off x="3593165" y="21399"/>
            <a:ext cx="5550835" cy="3119569"/>
          </a:xfrm>
          <a:prstGeom prst="rect">
            <a:avLst/>
          </a:prstGeom>
        </p:spPr>
      </p:pic>
    </p:spTree>
    <p:extLst>
      <p:ext uri="{BB962C8B-B14F-4D97-AF65-F5344CB8AC3E}">
        <p14:creationId xmlns:p14="http://schemas.microsoft.com/office/powerpoint/2010/main" val="1388788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A8CCC41E-3335-4E2B-888A-BEABE7236A58}"/>
              </a:ext>
            </a:extLst>
          </p:cNvPr>
          <p:cNvSpPr>
            <a:spLocks noGrp="1"/>
          </p:cNvSpPr>
          <p:nvPr>
            <p:ph idx="1"/>
          </p:nvPr>
        </p:nvSpPr>
        <p:spPr>
          <a:xfrm>
            <a:off x="35496" y="1196752"/>
            <a:ext cx="8856984" cy="5661248"/>
          </a:xfrm>
        </p:spPr>
        <p:txBody>
          <a:bodyPr/>
          <a:lstStyle/>
          <a:p>
            <a:r>
              <a:rPr kumimoji="1" lang="ja-JP" altLang="en-US" sz="2800" dirty="0"/>
              <a:t>一方，グーグルペイは</a:t>
            </a:r>
            <a:r>
              <a:rPr kumimoji="1" lang="en-US" altLang="ja-JP" sz="2800" dirty="0"/>
              <a:t>2015</a:t>
            </a:r>
            <a:r>
              <a:rPr kumimoji="1" lang="ja-JP" altLang="en-US" sz="2800" dirty="0"/>
              <a:t>年に決済サービスを始め，クレジットとデビットカードを用い銀行口座と連携している。</a:t>
            </a:r>
            <a:endParaRPr kumimoji="1" lang="en-US" altLang="ja-JP" sz="2800" dirty="0"/>
          </a:p>
          <a:p>
            <a:pPr lvl="1"/>
            <a:r>
              <a:rPr kumimoji="1" lang="en-US" altLang="ja-JP" sz="2400" dirty="0"/>
              <a:t>2020</a:t>
            </a:r>
            <a:r>
              <a:rPr kumimoji="1" lang="ja-JP" altLang="en-US" sz="2400" dirty="0"/>
              <a:t>年には，</a:t>
            </a:r>
            <a:r>
              <a:rPr kumimoji="1" lang="en-US" altLang="ja-JP" sz="2400" dirty="0"/>
              <a:t>30</a:t>
            </a:r>
            <a:r>
              <a:rPr kumimoji="1" lang="ja-JP" altLang="en-US" sz="2400" dirty="0"/>
              <a:t>の国と地域で毎月</a:t>
            </a:r>
            <a:r>
              <a:rPr kumimoji="1" lang="en-US" altLang="ja-JP" sz="2400" dirty="0"/>
              <a:t>1</a:t>
            </a:r>
            <a:r>
              <a:rPr kumimoji="1" lang="ja-JP" altLang="en-US" sz="2400" dirty="0"/>
              <a:t>億</a:t>
            </a:r>
            <a:r>
              <a:rPr kumimoji="1" lang="en-US" altLang="ja-JP" sz="2400" dirty="0"/>
              <a:t>5,000</a:t>
            </a:r>
            <a:r>
              <a:rPr kumimoji="1" lang="ja-JP" altLang="en-US" sz="2400" dirty="0"/>
              <a:t>万人以上がグーグルペイを使う </a:t>
            </a:r>
            <a:r>
              <a:rPr kumimoji="1" lang="ja-JP" altLang="en-US" sz="2400" b="1" dirty="0">
                <a:solidFill>
                  <a:srgbClr val="FF0000"/>
                </a:solidFill>
              </a:rPr>
              <a:t>⇒ 消費拡大</a:t>
            </a:r>
            <a:endParaRPr kumimoji="1" lang="ja-JP" altLang="en-US" sz="2400" dirty="0"/>
          </a:p>
          <a:p>
            <a:r>
              <a:rPr kumimoji="1" lang="en-US" altLang="ja-JP" sz="2800" dirty="0"/>
              <a:t>2021</a:t>
            </a:r>
            <a:r>
              <a:rPr kumimoji="1" lang="ja-JP" altLang="en-US" sz="2800" dirty="0"/>
              <a:t>年から，グーグルペイは，</a:t>
            </a:r>
            <a:r>
              <a:rPr kumimoji="1" lang="ja-JP" altLang="en-US" sz="2800" dirty="0">
                <a:solidFill>
                  <a:srgbClr val="FF0000"/>
                </a:solidFill>
              </a:rPr>
              <a:t>シティグループ等の預金金融機関</a:t>
            </a:r>
            <a:r>
              <a:rPr kumimoji="1" lang="en-US" altLang="ja-JP" sz="2800" dirty="0">
                <a:solidFill>
                  <a:srgbClr val="FF0000"/>
                </a:solidFill>
              </a:rPr>
              <a:t>11</a:t>
            </a:r>
            <a:r>
              <a:rPr kumimoji="1" lang="ja-JP" altLang="en-US" sz="2800" dirty="0">
                <a:solidFill>
                  <a:srgbClr val="FF0000"/>
                </a:solidFill>
              </a:rPr>
              <a:t>行と提携</a:t>
            </a:r>
            <a:r>
              <a:rPr kumimoji="1" lang="ja-JP" altLang="en-US" sz="2800" dirty="0"/>
              <a:t>して，プレックス・アカウントを提供している。</a:t>
            </a:r>
            <a:endParaRPr kumimoji="1" lang="en-US" altLang="ja-JP" sz="2800" dirty="0"/>
          </a:p>
          <a:p>
            <a:pPr lvl="1"/>
            <a:r>
              <a:rPr kumimoji="1" lang="ja-JP" altLang="en-US" sz="2400" dirty="0">
                <a:solidFill>
                  <a:srgbClr val="FF0000"/>
                </a:solidFill>
              </a:rPr>
              <a:t>口座は金融機関が，ユーザーとプレックス・アカウントのインタフェースはグーグル</a:t>
            </a:r>
            <a:r>
              <a:rPr lang="ja-JP" altLang="en-US" sz="2400" dirty="0">
                <a:solidFill>
                  <a:srgbClr val="FF0000"/>
                </a:solidFill>
              </a:rPr>
              <a:t>が</a:t>
            </a:r>
            <a:r>
              <a:rPr kumimoji="1" lang="ja-JP" altLang="en-US" sz="2400" dirty="0">
                <a:solidFill>
                  <a:srgbClr val="FF0000"/>
                </a:solidFill>
              </a:rPr>
              <a:t>提供</a:t>
            </a:r>
            <a:r>
              <a:rPr kumimoji="1" lang="ja-JP" altLang="en-US" sz="2400" dirty="0"/>
              <a:t>している。</a:t>
            </a:r>
            <a:endParaRPr kumimoji="1" lang="en-US" altLang="ja-JP" sz="2400" dirty="0"/>
          </a:p>
          <a:p>
            <a:pPr lvl="1"/>
            <a:r>
              <a:rPr kumimoji="1" lang="ja-JP" altLang="en-US" sz="2400" dirty="0"/>
              <a:t>口座維持手数料や最低残高がないなど，金融機関はグーグルが定めた基準を満たさなければならない。</a:t>
            </a:r>
            <a:br>
              <a:rPr kumimoji="1" lang="en-US" altLang="ja-JP" sz="2400" dirty="0"/>
            </a:br>
            <a:r>
              <a:rPr kumimoji="1" lang="ja-JP" altLang="en-US" sz="2400" dirty="0"/>
              <a:t> ＝ ユーザーにとってはうれしい条件</a:t>
            </a:r>
            <a:endParaRPr lang="en-US" altLang="ja-JP" sz="2400" dirty="0"/>
          </a:p>
          <a:p>
            <a:endParaRPr kumimoji="1" lang="ja-JP" altLang="en-US" dirty="0"/>
          </a:p>
        </p:txBody>
      </p:sp>
      <p:sp>
        <p:nvSpPr>
          <p:cNvPr id="2" name="タイトル 1">
            <a:extLst>
              <a:ext uri="{FF2B5EF4-FFF2-40B4-BE49-F238E27FC236}">
                <a16:creationId xmlns:a16="http://schemas.microsoft.com/office/drawing/2014/main" id="{B6EEB04C-DFF7-4136-A794-13A50CE4FE6B}"/>
              </a:ext>
            </a:extLst>
          </p:cNvPr>
          <p:cNvSpPr>
            <a:spLocks noGrp="1"/>
          </p:cNvSpPr>
          <p:nvPr>
            <p:ph type="title"/>
          </p:nvPr>
        </p:nvSpPr>
        <p:spPr/>
        <p:txBody>
          <a:bodyPr/>
          <a:lstStyle/>
          <a:p>
            <a:pPr marL="571500" indent="-571500">
              <a:buFont typeface="+mj-lt"/>
              <a:buAutoNum type="romanUcPeriod" startAt="2"/>
            </a:pPr>
            <a:r>
              <a:rPr kumimoji="1" lang="en-US" altLang="ja-JP" sz="3200" dirty="0"/>
              <a:t>GAFA</a:t>
            </a:r>
            <a:r>
              <a:rPr kumimoji="1" lang="ja-JP" altLang="en-US" dirty="0"/>
              <a:t>の銀行化</a:t>
            </a:r>
            <a:r>
              <a:rPr lang="ja-JP" altLang="en-US" dirty="0"/>
              <a:t>：</a:t>
            </a:r>
            <a:r>
              <a:rPr lang="en-US" altLang="ja-JP" sz="2800" dirty="0">
                <a:sym typeface="Wingdings" panose="05000000000000000000" pitchFamily="2" charset="2"/>
              </a:rPr>
              <a:t>3. </a:t>
            </a:r>
            <a:r>
              <a:rPr lang="ja-JP" altLang="en-US" sz="2800" dirty="0">
                <a:sym typeface="Wingdings" panose="05000000000000000000" pitchFamily="2" charset="2"/>
              </a:rPr>
              <a:t>グーグル</a:t>
            </a:r>
            <a:r>
              <a:rPr lang="ja-JP" altLang="en-US" sz="2800" dirty="0"/>
              <a:t>ペイ</a:t>
            </a:r>
            <a:endParaRPr kumimoji="1" lang="ja-JP" altLang="en-US" dirty="0"/>
          </a:p>
        </p:txBody>
      </p:sp>
      <p:sp>
        <p:nvSpPr>
          <p:cNvPr id="4" name="スライド番号プレースホルダー 3">
            <a:extLst>
              <a:ext uri="{FF2B5EF4-FFF2-40B4-BE49-F238E27FC236}">
                <a16:creationId xmlns:a16="http://schemas.microsoft.com/office/drawing/2014/main" id="{33331C01-4349-4886-81E8-74F7CC40333F}"/>
              </a:ext>
            </a:extLst>
          </p:cNvPr>
          <p:cNvSpPr>
            <a:spLocks noGrp="1"/>
          </p:cNvSpPr>
          <p:nvPr>
            <p:ph type="sldNum" sz="quarter" idx="12"/>
          </p:nvPr>
        </p:nvSpPr>
        <p:spPr/>
        <p:txBody>
          <a:bodyPr/>
          <a:lstStyle/>
          <a:p>
            <a:fld id="{61186DF1-096B-47E5-A479-977D716ECC56}" type="slidenum">
              <a:rPr lang="en-US" altLang="ja-JP" smtClean="0"/>
              <a:pPr/>
              <a:t>11</a:t>
            </a:fld>
            <a:endParaRPr lang="en-US" altLang="ja-JP" dirty="0"/>
          </a:p>
        </p:txBody>
      </p:sp>
      <p:pic>
        <p:nvPicPr>
          <p:cNvPr id="4098" name="Picture 2" descr="Google Pay - Wikipedia">
            <a:extLst>
              <a:ext uri="{FF2B5EF4-FFF2-40B4-BE49-F238E27FC236}">
                <a16:creationId xmlns:a16="http://schemas.microsoft.com/office/drawing/2014/main" id="{A68A9057-C2AB-A2F8-C2B9-CED6E30F7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5223"/>
            <a:ext cx="2729508" cy="1297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0533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482" name="Rectangle 2">
            <a:extLst>
              <a:ext uri="{FF2B5EF4-FFF2-40B4-BE49-F238E27FC236}">
                <a16:creationId xmlns:a16="http://schemas.microsoft.com/office/drawing/2014/main" id="{99E4F55E-A0C8-4B70-8994-709C2FC3B063}"/>
              </a:ext>
            </a:extLst>
          </p:cNvPr>
          <p:cNvSpPr>
            <a:spLocks noGrp="1" noChangeArrowheads="1"/>
          </p:cNvSpPr>
          <p:nvPr>
            <p:ph type="body" idx="4294967295"/>
          </p:nvPr>
        </p:nvSpPr>
        <p:spPr>
          <a:xfrm>
            <a:off x="395288" y="4077072"/>
            <a:ext cx="8280400" cy="2780928"/>
          </a:xfrm>
        </p:spPr>
        <p:txBody>
          <a:bodyPr/>
          <a:lstStyle/>
          <a:p>
            <a:pPr>
              <a:lnSpc>
                <a:spcPts val="2300"/>
              </a:lnSpc>
              <a:buNone/>
            </a:pPr>
            <a:r>
              <a:rPr lang="ja-JP" altLang="en-US" sz="3200" dirty="0"/>
              <a:t>銀行の基本業務</a:t>
            </a:r>
            <a:endParaRPr lang="en-US" altLang="ja-JP" sz="3200" dirty="0"/>
          </a:p>
          <a:p>
            <a:pPr>
              <a:lnSpc>
                <a:spcPts val="2300"/>
              </a:lnSpc>
              <a:buNone/>
            </a:pPr>
            <a:r>
              <a:rPr lang="ja-JP" altLang="en-US" sz="3200" dirty="0"/>
              <a:t>　　</a:t>
            </a:r>
            <a:r>
              <a:rPr lang="ja-JP" altLang="en-US" sz="2800" dirty="0"/>
              <a:t>　　　　　　　　　　　　銀行</a:t>
            </a:r>
          </a:p>
          <a:p>
            <a:pPr>
              <a:lnSpc>
                <a:spcPts val="2300"/>
              </a:lnSpc>
              <a:buFont typeface="Wingdings" panose="05000000000000000000" pitchFamily="2" charset="2"/>
              <a:buNone/>
            </a:pPr>
            <a:r>
              <a:rPr lang="ja-JP" altLang="en-US" sz="2800" dirty="0"/>
              <a:t>　　　　　　預金</a:t>
            </a:r>
          </a:p>
          <a:p>
            <a:pPr algn="ctr">
              <a:lnSpc>
                <a:spcPts val="2300"/>
              </a:lnSpc>
              <a:buFont typeface="Wingdings" panose="05000000000000000000" pitchFamily="2" charset="2"/>
              <a:buNone/>
            </a:pPr>
            <a:r>
              <a:rPr lang="ja-JP" altLang="en-US" sz="2800" dirty="0"/>
              <a:t>　　　　　　　　　　　　　　　　　　　　貸出</a:t>
            </a:r>
          </a:p>
          <a:p>
            <a:pPr>
              <a:lnSpc>
                <a:spcPts val="2300"/>
              </a:lnSpc>
              <a:buFont typeface="Wingdings" panose="05000000000000000000" pitchFamily="2" charset="2"/>
              <a:buNone/>
            </a:pPr>
            <a:r>
              <a:rPr lang="ja-JP" altLang="en-US" sz="2800" dirty="0"/>
              <a:t>家計</a:t>
            </a:r>
          </a:p>
          <a:p>
            <a:pPr algn="r">
              <a:lnSpc>
                <a:spcPts val="2300"/>
              </a:lnSpc>
              <a:buFont typeface="Wingdings" panose="05000000000000000000" pitchFamily="2" charset="2"/>
              <a:buNone/>
            </a:pPr>
            <a:r>
              <a:rPr lang="ja-JP" altLang="en-US" sz="2800" dirty="0"/>
              <a:t>消費者・企業</a:t>
            </a:r>
          </a:p>
          <a:p>
            <a:pPr>
              <a:lnSpc>
                <a:spcPts val="2300"/>
              </a:lnSpc>
              <a:buFont typeface="Wingdings" panose="05000000000000000000" pitchFamily="2" charset="2"/>
              <a:buNone/>
            </a:pPr>
            <a:r>
              <a:rPr lang="ja-JP" altLang="en-US" sz="2800" dirty="0"/>
              <a:t>→はお金の流れ</a:t>
            </a:r>
          </a:p>
          <a:p>
            <a:pPr>
              <a:lnSpc>
                <a:spcPct val="90000"/>
              </a:lnSpc>
            </a:pPr>
            <a:endParaRPr lang="en-US" altLang="ja-JP" sz="3200" dirty="0"/>
          </a:p>
        </p:txBody>
      </p:sp>
      <p:sp>
        <p:nvSpPr>
          <p:cNvPr id="532483" name="Line 3">
            <a:extLst>
              <a:ext uri="{FF2B5EF4-FFF2-40B4-BE49-F238E27FC236}">
                <a16:creationId xmlns:a16="http://schemas.microsoft.com/office/drawing/2014/main" id="{478B195B-75EC-4A10-B0E1-DD561E49A360}"/>
              </a:ext>
            </a:extLst>
          </p:cNvPr>
          <p:cNvSpPr>
            <a:spLocks noChangeShapeType="1"/>
          </p:cNvSpPr>
          <p:nvPr/>
        </p:nvSpPr>
        <p:spPr bwMode="auto">
          <a:xfrm flipV="1">
            <a:off x="1259632" y="4725143"/>
            <a:ext cx="2592288" cy="1008111"/>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532484" name="Line 4">
            <a:extLst>
              <a:ext uri="{FF2B5EF4-FFF2-40B4-BE49-F238E27FC236}">
                <a16:creationId xmlns:a16="http://schemas.microsoft.com/office/drawing/2014/main" id="{9C645FEF-0C76-4D6E-82BB-C3FF49B34F4A}"/>
              </a:ext>
            </a:extLst>
          </p:cNvPr>
          <p:cNvSpPr>
            <a:spLocks noChangeShapeType="1"/>
          </p:cNvSpPr>
          <p:nvPr/>
        </p:nvSpPr>
        <p:spPr bwMode="auto">
          <a:xfrm>
            <a:off x="4644009" y="4725144"/>
            <a:ext cx="2376264" cy="1125209"/>
          </a:xfrm>
          <a:prstGeom prst="line">
            <a:avLst/>
          </a:prstGeom>
          <a:noFill/>
          <a:ln w="38100">
            <a:solidFill>
              <a:schemeClr val="tx1"/>
            </a:solidFill>
            <a:round/>
            <a:headEnd/>
            <a:tailEnd type="triangle" w="lg"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sp>
        <p:nvSpPr>
          <p:cNvPr id="2" name="タイトル 1">
            <a:extLst>
              <a:ext uri="{FF2B5EF4-FFF2-40B4-BE49-F238E27FC236}">
                <a16:creationId xmlns:a16="http://schemas.microsoft.com/office/drawing/2014/main" id="{94198A46-D53E-4463-A873-E9EE102689E9}"/>
              </a:ext>
            </a:extLst>
          </p:cNvPr>
          <p:cNvSpPr>
            <a:spLocks noGrp="1"/>
          </p:cNvSpPr>
          <p:nvPr>
            <p:ph type="title"/>
          </p:nvPr>
        </p:nvSpPr>
        <p:spPr>
          <a:xfrm>
            <a:off x="467544" y="0"/>
            <a:ext cx="7427913" cy="836613"/>
          </a:xfrm>
        </p:spPr>
        <p:txBody>
          <a:bodyPr/>
          <a:lstStyle/>
          <a:p>
            <a:pPr marL="571500" indent="-571500">
              <a:buFont typeface="+mj-lt"/>
              <a:buAutoNum type="romanUcPeriod" startAt="2"/>
            </a:pPr>
            <a:r>
              <a:rPr kumimoji="1" lang="en-US" altLang="ja-JP" sz="3200" dirty="0"/>
              <a:t>GAFA</a:t>
            </a:r>
            <a:r>
              <a:rPr kumimoji="1" lang="ja-JP" altLang="en-US" dirty="0"/>
              <a:t>の銀行化</a:t>
            </a:r>
            <a:r>
              <a:rPr lang="ja-JP" altLang="en-US" dirty="0"/>
              <a:t>：</a:t>
            </a:r>
            <a:r>
              <a:rPr lang="en-US" altLang="ja-JP" sz="2800" dirty="0">
                <a:sym typeface="Wingdings" panose="05000000000000000000" pitchFamily="2" charset="2"/>
              </a:rPr>
              <a:t>4. </a:t>
            </a:r>
            <a:r>
              <a:rPr lang="ja-JP" altLang="en-US" sz="2800" dirty="0">
                <a:sym typeface="Wingdings" panose="05000000000000000000" pitchFamily="2" charset="2"/>
              </a:rPr>
              <a:t>メタ</a:t>
            </a:r>
            <a:r>
              <a:rPr lang="ja-JP" altLang="en-US" sz="2800" dirty="0"/>
              <a:t>ペイ</a:t>
            </a:r>
            <a:endParaRPr kumimoji="1" lang="ja-JP" altLang="en-US" dirty="0"/>
          </a:p>
        </p:txBody>
      </p:sp>
      <p:sp>
        <p:nvSpPr>
          <p:cNvPr id="3" name="コンテンツ プレースホルダー 2">
            <a:extLst>
              <a:ext uri="{FF2B5EF4-FFF2-40B4-BE49-F238E27FC236}">
                <a16:creationId xmlns:a16="http://schemas.microsoft.com/office/drawing/2014/main" id="{50F7EF7C-7301-4216-B181-3FB828656515}"/>
              </a:ext>
            </a:extLst>
          </p:cNvPr>
          <p:cNvSpPr txBox="1">
            <a:spLocks/>
          </p:cNvSpPr>
          <p:nvPr/>
        </p:nvSpPr>
        <p:spPr>
          <a:xfrm>
            <a:off x="0" y="1007647"/>
            <a:ext cx="8820472" cy="2780928"/>
          </a:xfrm>
          <a:prstGeom prst="rect">
            <a:avLst/>
          </a:prstGeom>
        </p:spPr>
        <p:txBody>
          <a:bodyPr/>
          <a:lstStyle>
            <a:lvl1pPr marL="342900" indent="-342900" algn="l" rtl="0" fontAlgn="base">
              <a:spcBef>
                <a:spcPct val="20000"/>
              </a:spcBef>
              <a:spcAft>
                <a:spcPct val="0"/>
              </a:spcAft>
              <a:buClr>
                <a:schemeClr val="accent1"/>
              </a:buClr>
              <a:buSzPct val="60000"/>
              <a:buFont typeface="Wingdings" panose="05000000000000000000" pitchFamily="2" charset="2"/>
              <a:buChar char="n"/>
              <a:defRPr kumimoji="1" sz="2400" b="1" kern="1200">
                <a:solidFill>
                  <a:schemeClr val="tx1"/>
                </a:solidFill>
                <a:latin typeface="+mn-lt"/>
                <a:ea typeface="+mn-ea"/>
                <a:cs typeface="+mn-cs"/>
              </a:defRPr>
            </a:lvl1pPr>
            <a:lvl2pPr marL="742950" indent="-285750" algn="l" rtl="0" fontAlgn="base">
              <a:spcBef>
                <a:spcPct val="20000"/>
              </a:spcBef>
              <a:spcAft>
                <a:spcPct val="0"/>
              </a:spcAft>
              <a:buChar char="–"/>
              <a:defRPr kumimoji="1" sz="2000" kern="1200">
                <a:solidFill>
                  <a:schemeClr val="tx1"/>
                </a:solidFill>
                <a:latin typeface="+mn-lt"/>
                <a:ea typeface="+mn-ea"/>
                <a:cs typeface="+mn-cs"/>
              </a:defRPr>
            </a:lvl2pPr>
            <a:lvl3pPr marL="1143000" indent="-228600" algn="l" rtl="0" fontAlgn="base">
              <a:spcBef>
                <a:spcPct val="20000"/>
              </a:spcBef>
              <a:spcAft>
                <a:spcPct val="0"/>
              </a:spcAft>
              <a:buClr>
                <a:schemeClr val="accent2"/>
              </a:buClr>
              <a:buSzPct val="60000"/>
              <a:buFont typeface="Wingdings" panose="05000000000000000000" pitchFamily="2" charset="2"/>
              <a:buChar char="n"/>
              <a:defRPr kumimoji="1" kern="1200">
                <a:solidFill>
                  <a:schemeClr val="tx1"/>
                </a:solidFill>
                <a:latin typeface="+mn-lt"/>
                <a:ea typeface="+mn-ea"/>
                <a:cs typeface="+mn-cs"/>
              </a:defRPr>
            </a:lvl3pPr>
            <a:lvl4pPr marL="1600200" indent="-228600" algn="l" rtl="0" fontAlgn="base">
              <a:spcBef>
                <a:spcPct val="20000"/>
              </a:spcBef>
              <a:spcAft>
                <a:spcPct val="0"/>
              </a:spcAft>
              <a:buChar char="–"/>
              <a:defRPr kumimoji="1" kern="1200">
                <a:solidFill>
                  <a:schemeClr val="tx1"/>
                </a:solidFill>
                <a:latin typeface="+mn-lt"/>
                <a:ea typeface="+mn-ea"/>
                <a:cs typeface="+mn-cs"/>
              </a:defRPr>
            </a:lvl4pPr>
            <a:lvl5pPr marL="2057400" indent="-228600" algn="l" rtl="0" fontAlgn="base">
              <a:spcBef>
                <a:spcPct val="20000"/>
              </a:spcBef>
              <a:spcAft>
                <a:spcPct val="0"/>
              </a:spcAft>
              <a:buChar char="•"/>
              <a:defRPr kumimoj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sz="2800" dirty="0"/>
              <a:t>同じく，メタペイも</a:t>
            </a:r>
            <a:r>
              <a:rPr lang="en-US" altLang="ja-JP" sz="2800" dirty="0"/>
              <a:t>2019</a:t>
            </a:r>
            <a:r>
              <a:rPr lang="ja-JP" altLang="en-US" sz="2800" dirty="0"/>
              <a:t>年に決済サ</a:t>
            </a:r>
            <a:br>
              <a:rPr lang="en-US" altLang="ja-JP" sz="2800" dirty="0"/>
            </a:br>
            <a:r>
              <a:rPr lang="ja-JP" altLang="en-US" sz="2800" dirty="0"/>
              <a:t>ービスを開始し，</a:t>
            </a:r>
            <a:r>
              <a:rPr lang="en-US" altLang="ja-JP" sz="2800" dirty="0"/>
              <a:t>20</a:t>
            </a:r>
            <a:r>
              <a:rPr lang="ja-JP" altLang="en-US" sz="2800" dirty="0"/>
              <a:t>年には</a:t>
            </a:r>
            <a:r>
              <a:rPr lang="en-US" altLang="ja-JP" sz="2800" dirty="0"/>
              <a:t>40</a:t>
            </a:r>
            <a:r>
              <a:rPr lang="ja-JP" altLang="en-US" sz="2800" dirty="0"/>
              <a:t>の国</a:t>
            </a:r>
            <a:br>
              <a:rPr lang="en-US" altLang="ja-JP" sz="2800" dirty="0"/>
            </a:br>
            <a:r>
              <a:rPr lang="ja-JP" altLang="en-US" sz="2800" dirty="0"/>
              <a:t>と地域で利用できる </a:t>
            </a:r>
            <a:r>
              <a:rPr kumimoji="1" lang="ja-JP" altLang="en-US" sz="2800" b="1" dirty="0">
                <a:solidFill>
                  <a:srgbClr val="FF0000"/>
                </a:solidFill>
              </a:rPr>
              <a:t>⇒ 消費拡大</a:t>
            </a:r>
            <a:br>
              <a:rPr lang="en-US" altLang="ja-JP" sz="2800" dirty="0"/>
            </a:br>
            <a:r>
              <a:rPr lang="en-US" altLang="ja-JP" sz="2800" dirty="0"/>
              <a:t> </a:t>
            </a:r>
            <a:r>
              <a:rPr lang="ja-JP" altLang="en-US" sz="2800" dirty="0"/>
              <a:t>⇒ </a:t>
            </a:r>
            <a:r>
              <a:rPr lang="ja-JP" altLang="en-US" sz="2800" dirty="0">
                <a:solidFill>
                  <a:srgbClr val="FF0000"/>
                </a:solidFill>
              </a:rPr>
              <a:t>アメリカ発の</a:t>
            </a:r>
            <a:r>
              <a:rPr kumimoji="1" lang="ja-JP" altLang="en-US" sz="2800" b="1" dirty="0">
                <a:solidFill>
                  <a:srgbClr val="FF0000"/>
                </a:solidFill>
              </a:rPr>
              <a:t>〇〇ペイは</a:t>
            </a:r>
            <a:r>
              <a:rPr lang="ja-JP" altLang="en-US" sz="2800" dirty="0">
                <a:solidFill>
                  <a:srgbClr val="FF0000"/>
                </a:solidFill>
              </a:rPr>
              <a:t>，</a:t>
            </a:r>
            <a:r>
              <a:rPr lang="ja-JP" altLang="en-US" sz="2800" i="0" dirty="0">
                <a:solidFill>
                  <a:srgbClr val="FF0000"/>
                </a:solidFill>
                <a:effectLst/>
                <a:highlight>
                  <a:srgbClr val="FFFFFF"/>
                </a:highlight>
                <a:latin typeface="arial" panose="020B0604020202020204" pitchFamily="34" charset="0"/>
              </a:rPr>
              <a:t>日本</a:t>
            </a:r>
            <a:r>
              <a:rPr lang="ja-JP" altLang="en-US" sz="2800" i="0" dirty="0">
                <a:effectLst/>
                <a:highlight>
                  <a:srgbClr val="FFFFFF"/>
                </a:highlight>
                <a:latin typeface="arial" panose="020B0604020202020204" pitchFamily="34" charset="0"/>
              </a:rPr>
              <a:t>の楽天ペイ</a:t>
            </a:r>
            <a:r>
              <a:rPr lang="ja-JP" altLang="en-US" sz="2800" dirty="0">
                <a:highlight>
                  <a:srgbClr val="FFFFFF"/>
                </a:highlight>
                <a:latin typeface="arial" panose="020B0604020202020204" pitchFamily="34" charset="0"/>
              </a:rPr>
              <a:t>（</a:t>
            </a:r>
            <a:r>
              <a:rPr lang="en-US" altLang="ja-JP" sz="2800" dirty="0">
                <a:highlight>
                  <a:srgbClr val="FFFFFF"/>
                </a:highlight>
                <a:latin typeface="arial" panose="020B0604020202020204" pitchFamily="34" charset="0"/>
              </a:rPr>
              <a:t>2016</a:t>
            </a:r>
            <a:r>
              <a:rPr lang="ja-JP" altLang="en-US" sz="2800" dirty="0">
                <a:highlight>
                  <a:srgbClr val="FFFFFF"/>
                </a:highlight>
                <a:latin typeface="arial" panose="020B0604020202020204" pitchFamily="34" charset="0"/>
              </a:rPr>
              <a:t>年）</a:t>
            </a:r>
            <a:r>
              <a:rPr lang="ja-JP" altLang="en-US" sz="2800" dirty="0"/>
              <a:t>，</a:t>
            </a:r>
            <a:r>
              <a:rPr lang="en-US" altLang="ja-JP" sz="2800" dirty="0"/>
              <a:t>d</a:t>
            </a:r>
            <a:r>
              <a:rPr lang="ja-JP" altLang="en-US" sz="2800" dirty="0"/>
              <a:t>払い</a:t>
            </a:r>
            <a:r>
              <a:rPr lang="ja-JP" altLang="en-US" sz="2800" dirty="0">
                <a:highlight>
                  <a:srgbClr val="FFFFFF"/>
                </a:highlight>
                <a:latin typeface="arial" panose="020B0604020202020204" pitchFamily="34" charset="0"/>
              </a:rPr>
              <a:t>（</a:t>
            </a:r>
            <a:r>
              <a:rPr lang="en-US" altLang="ja-JP" sz="2800" dirty="0">
                <a:highlight>
                  <a:srgbClr val="FFFFFF"/>
                </a:highlight>
                <a:latin typeface="arial" panose="020B0604020202020204" pitchFamily="34" charset="0"/>
              </a:rPr>
              <a:t>2018</a:t>
            </a:r>
            <a:r>
              <a:rPr lang="ja-JP" altLang="en-US" sz="2800" dirty="0">
                <a:highlight>
                  <a:srgbClr val="FFFFFF"/>
                </a:highlight>
                <a:latin typeface="arial" panose="020B0604020202020204" pitchFamily="34" charset="0"/>
              </a:rPr>
              <a:t>年）</a:t>
            </a:r>
            <a:r>
              <a:rPr lang="ja-JP" altLang="en-US" sz="2800" dirty="0"/>
              <a:t>，ペイペイ</a:t>
            </a:r>
            <a:r>
              <a:rPr lang="ja-JP" altLang="en-US" sz="2800" dirty="0">
                <a:highlight>
                  <a:srgbClr val="FFFFFF"/>
                </a:highlight>
                <a:latin typeface="arial" panose="020B0604020202020204" pitchFamily="34" charset="0"/>
              </a:rPr>
              <a:t>（</a:t>
            </a:r>
            <a:r>
              <a:rPr lang="en-US" altLang="ja-JP" sz="2800" dirty="0">
                <a:highlight>
                  <a:srgbClr val="FFFFFF"/>
                </a:highlight>
                <a:latin typeface="arial" panose="020B0604020202020204" pitchFamily="34" charset="0"/>
              </a:rPr>
              <a:t>2018</a:t>
            </a:r>
            <a:r>
              <a:rPr lang="ja-JP" altLang="en-US" sz="2800" dirty="0">
                <a:highlight>
                  <a:srgbClr val="FFFFFF"/>
                </a:highlight>
                <a:latin typeface="arial" panose="020B0604020202020204" pitchFamily="34" charset="0"/>
              </a:rPr>
              <a:t>年）</a:t>
            </a:r>
            <a:r>
              <a:rPr lang="ja-JP" altLang="en-US" sz="2800" dirty="0"/>
              <a:t>，</a:t>
            </a:r>
            <a:r>
              <a:rPr lang="en-US" altLang="ja-JP" sz="2800" i="0" dirty="0">
                <a:effectLst/>
                <a:highlight>
                  <a:srgbClr val="FFFFFF"/>
                </a:highlight>
                <a:latin typeface="arial" panose="020B0604020202020204" pitchFamily="34" charset="0"/>
              </a:rPr>
              <a:t>au</a:t>
            </a:r>
            <a:r>
              <a:rPr lang="ja-JP" altLang="en-US" sz="2800" dirty="0"/>
              <a:t>ペイ</a:t>
            </a:r>
            <a:r>
              <a:rPr lang="ja-JP" altLang="en-US" sz="2800" dirty="0">
                <a:highlight>
                  <a:srgbClr val="FFFFFF"/>
                </a:highlight>
                <a:latin typeface="arial" panose="020B0604020202020204" pitchFamily="34" charset="0"/>
              </a:rPr>
              <a:t>（</a:t>
            </a:r>
            <a:r>
              <a:rPr lang="en-US" altLang="ja-JP" sz="2800" dirty="0">
                <a:highlight>
                  <a:srgbClr val="FFFFFF"/>
                </a:highlight>
                <a:latin typeface="arial" panose="020B0604020202020204" pitchFamily="34" charset="0"/>
              </a:rPr>
              <a:t>2019</a:t>
            </a:r>
            <a:r>
              <a:rPr lang="ja-JP" altLang="en-US" sz="2800" dirty="0">
                <a:highlight>
                  <a:srgbClr val="FFFFFF"/>
                </a:highlight>
                <a:latin typeface="arial" panose="020B0604020202020204" pitchFamily="34" charset="0"/>
              </a:rPr>
              <a:t>年）</a:t>
            </a:r>
            <a:r>
              <a:rPr lang="ja-JP" altLang="en-US" sz="2800" dirty="0"/>
              <a:t>，イオンペイ</a:t>
            </a:r>
            <a:r>
              <a:rPr lang="ja-JP" altLang="en-US" sz="2800" dirty="0">
                <a:highlight>
                  <a:srgbClr val="FFFFFF"/>
                </a:highlight>
                <a:latin typeface="arial" panose="020B0604020202020204" pitchFamily="34" charset="0"/>
              </a:rPr>
              <a:t>（</a:t>
            </a:r>
            <a:r>
              <a:rPr lang="en-US" altLang="ja-JP" sz="2800" dirty="0">
                <a:highlight>
                  <a:srgbClr val="FFFFFF"/>
                </a:highlight>
                <a:latin typeface="arial" panose="020B0604020202020204" pitchFamily="34" charset="0"/>
              </a:rPr>
              <a:t>2021</a:t>
            </a:r>
            <a:r>
              <a:rPr lang="ja-JP" altLang="en-US" sz="2800" dirty="0">
                <a:highlight>
                  <a:srgbClr val="FFFFFF"/>
                </a:highlight>
                <a:latin typeface="arial" panose="020B0604020202020204" pitchFamily="34" charset="0"/>
              </a:rPr>
              <a:t>年）</a:t>
            </a:r>
            <a:r>
              <a:rPr lang="ja-JP" altLang="en-US" sz="2800" dirty="0">
                <a:solidFill>
                  <a:srgbClr val="FF0000"/>
                </a:solidFill>
                <a:highlight>
                  <a:srgbClr val="FFFFFF"/>
                </a:highlight>
                <a:latin typeface="arial" panose="020B0604020202020204" pitchFamily="34" charset="0"/>
              </a:rPr>
              <a:t>につながる</a:t>
            </a:r>
            <a:r>
              <a:rPr lang="ja-JP" altLang="en-US" sz="2800" dirty="0">
                <a:highlight>
                  <a:srgbClr val="FFFFFF"/>
                </a:highlight>
                <a:latin typeface="arial" panose="020B0604020202020204" pitchFamily="34" charset="0"/>
              </a:rPr>
              <a:t>。</a:t>
            </a:r>
            <a:endParaRPr lang="ja-JP" altLang="en-US" sz="2800" dirty="0"/>
          </a:p>
        </p:txBody>
      </p:sp>
      <p:pic>
        <p:nvPicPr>
          <p:cNvPr id="5122" name="Picture 2" descr="米メタ、暗号資産取引や決済サービス「META PAY」の商標申請明らかに | あたらしい経済">
            <a:extLst>
              <a:ext uri="{FF2B5EF4-FFF2-40B4-BE49-F238E27FC236}">
                <a16:creationId xmlns:a16="http://schemas.microsoft.com/office/drawing/2014/main" id="{D5549E8C-E153-3B4D-85EB-4340FD817C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0689" y="0"/>
            <a:ext cx="3579245" cy="2348880"/>
          </a:xfrm>
          <a:prstGeom prst="rect">
            <a:avLst/>
          </a:prstGeom>
          <a:noFill/>
          <a:extLst>
            <a:ext uri="{909E8E84-426E-40DD-AFC4-6F175D3DCCD1}">
              <a14:hiddenFill xmlns:a14="http://schemas.microsoft.com/office/drawing/2010/main">
                <a:solidFill>
                  <a:srgbClr val="FFFFFF"/>
                </a:solidFill>
              </a14:hiddenFill>
            </a:ext>
          </a:extLst>
        </p:spPr>
      </p:pic>
      <p:sp>
        <p:nvSpPr>
          <p:cNvPr id="12" name="スライド番号プレースホルダー 3">
            <a:extLst>
              <a:ext uri="{FF2B5EF4-FFF2-40B4-BE49-F238E27FC236}">
                <a16:creationId xmlns:a16="http://schemas.microsoft.com/office/drawing/2014/main" id="{92569329-3D25-DC5B-45B8-9B44D2E53745}"/>
              </a:ext>
            </a:extLst>
          </p:cNvPr>
          <p:cNvSpPr>
            <a:spLocks noGrp="1"/>
          </p:cNvSpPr>
          <p:nvPr>
            <p:ph type="sldNum" sz="quarter" idx="12"/>
          </p:nvPr>
        </p:nvSpPr>
        <p:spPr>
          <a:xfrm>
            <a:off x="6516688" y="6453188"/>
            <a:ext cx="2133600" cy="268287"/>
          </a:xfrm>
        </p:spPr>
        <p:txBody>
          <a:bodyPr/>
          <a:lstStyle/>
          <a:p>
            <a:fld id="{61186DF1-096B-47E5-A479-977D716ECC56}" type="slidenum">
              <a:rPr lang="en-US" altLang="ja-JP" smtClean="0"/>
              <a:pPr/>
              <a:t>12</a:t>
            </a:fld>
            <a:endParaRPr lang="en-US" altLang="ja-JP" dirty="0"/>
          </a:p>
        </p:txBody>
      </p:sp>
    </p:spTree>
    <p:extLst>
      <p:ext uri="{BB962C8B-B14F-4D97-AF65-F5344CB8AC3E}">
        <p14:creationId xmlns:p14="http://schemas.microsoft.com/office/powerpoint/2010/main" val="5215465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02C1795-E7AB-CCE5-C3FF-0B63EABFC9A5}"/>
              </a:ext>
            </a:extLst>
          </p:cNvPr>
          <p:cNvSpPr>
            <a:spLocks noGrp="1"/>
          </p:cNvSpPr>
          <p:nvPr>
            <p:ph type="title"/>
          </p:nvPr>
        </p:nvSpPr>
        <p:spPr/>
        <p:txBody>
          <a:bodyPr/>
          <a:lstStyle/>
          <a:p>
            <a:pPr marL="571500" indent="-571500">
              <a:buFont typeface="+mj-lt"/>
              <a:buAutoNum type="romanUcPeriod" startAt="2"/>
            </a:pPr>
            <a:r>
              <a:rPr lang="en-US" altLang="ja-JP" dirty="0"/>
              <a:t>GAFA</a:t>
            </a:r>
            <a:r>
              <a:rPr lang="ja-JP" altLang="en-US" dirty="0"/>
              <a:t>の銀行化：</a:t>
            </a:r>
            <a:r>
              <a:rPr lang="en-US" altLang="ja-JP" dirty="0"/>
              <a:t>5. </a:t>
            </a:r>
            <a:r>
              <a:rPr lang="ja-JP" altLang="ja-JP" sz="2800" dirty="0"/>
              <a:t>〇〇ペイ</a:t>
            </a:r>
            <a:r>
              <a:rPr lang="ja-JP" altLang="en-US" sz="2800" dirty="0"/>
              <a:t>の可能性</a:t>
            </a:r>
            <a:endParaRPr kumimoji="1" lang="ja-JP" altLang="en-US" sz="2800" dirty="0"/>
          </a:p>
        </p:txBody>
      </p:sp>
      <p:sp>
        <p:nvSpPr>
          <p:cNvPr id="3" name="コンテンツ プレースホルダー 2">
            <a:extLst>
              <a:ext uri="{FF2B5EF4-FFF2-40B4-BE49-F238E27FC236}">
                <a16:creationId xmlns:a16="http://schemas.microsoft.com/office/drawing/2014/main" id="{16E18AFC-37BF-17FB-1AA6-0FA5F4506989}"/>
              </a:ext>
            </a:extLst>
          </p:cNvPr>
          <p:cNvSpPr>
            <a:spLocks noGrp="1"/>
          </p:cNvSpPr>
          <p:nvPr>
            <p:ph idx="1"/>
          </p:nvPr>
        </p:nvSpPr>
        <p:spPr>
          <a:xfrm>
            <a:off x="251520" y="980728"/>
            <a:ext cx="8640960" cy="5877272"/>
          </a:xfrm>
        </p:spPr>
        <p:txBody>
          <a:bodyPr/>
          <a:lstStyle/>
          <a:p>
            <a:r>
              <a:rPr lang="ja-JP" altLang="ja-JP" sz="2800" dirty="0"/>
              <a:t>アメリカで始まっ</a:t>
            </a:r>
            <a:br>
              <a:rPr lang="en-US" altLang="ja-JP" sz="2800" dirty="0"/>
            </a:br>
            <a:r>
              <a:rPr lang="ja-JP" altLang="ja-JP" sz="2800" dirty="0"/>
              <a:t>た技術革新（イノ</a:t>
            </a:r>
            <a:br>
              <a:rPr lang="en-US" altLang="ja-JP" sz="2800" dirty="0"/>
            </a:br>
            <a:r>
              <a:rPr lang="ja-JP" altLang="ja-JP" sz="2800" dirty="0"/>
              <a:t>ベーション）</a:t>
            </a:r>
            <a:r>
              <a:rPr lang="ja-JP" altLang="ja-JP" sz="2800" dirty="0">
                <a:solidFill>
                  <a:srgbClr val="FF0000"/>
                </a:solidFill>
              </a:rPr>
              <a:t>〇〇</a:t>
            </a:r>
            <a:br>
              <a:rPr lang="en-US" altLang="ja-JP" sz="2800" dirty="0">
                <a:solidFill>
                  <a:srgbClr val="FF0000"/>
                </a:solidFill>
              </a:rPr>
            </a:br>
            <a:r>
              <a:rPr lang="ja-JP" altLang="ja-JP" sz="2800" dirty="0">
                <a:solidFill>
                  <a:srgbClr val="FF0000"/>
                </a:solidFill>
              </a:rPr>
              <a:t>ペイ</a:t>
            </a:r>
            <a:r>
              <a:rPr lang="ja-JP" altLang="ja-JP" sz="2800" dirty="0"/>
              <a:t>は</a:t>
            </a:r>
            <a:r>
              <a:rPr lang="ja-JP" altLang="en-US" sz="2800" dirty="0"/>
              <a:t>，</a:t>
            </a:r>
            <a:r>
              <a:rPr lang="ja-JP" altLang="ja-JP" sz="2800" dirty="0"/>
              <a:t>日本など</a:t>
            </a:r>
            <a:br>
              <a:rPr lang="en-US" altLang="ja-JP" sz="2800" dirty="0"/>
            </a:br>
            <a:r>
              <a:rPr lang="ja-JP" altLang="ja-JP" sz="2800" dirty="0"/>
              <a:t>の先進国に導入</a:t>
            </a:r>
            <a:br>
              <a:rPr lang="en-US" altLang="ja-JP" sz="2800" dirty="0"/>
            </a:br>
            <a:r>
              <a:rPr lang="ja-JP" altLang="ja-JP" sz="2800" dirty="0"/>
              <a:t>されただけでなく</a:t>
            </a:r>
            <a:r>
              <a:rPr lang="ja-JP" altLang="en-US" sz="2800" dirty="0"/>
              <a:t>，</a:t>
            </a:r>
            <a:br>
              <a:rPr lang="en-US" altLang="ja-JP" sz="2800" dirty="0"/>
            </a:br>
            <a:r>
              <a:rPr lang="ja-JP" altLang="ja-JP" sz="2800" dirty="0"/>
              <a:t>人口世界一</a:t>
            </a:r>
            <a:r>
              <a:rPr lang="ja-JP" altLang="en-US" sz="2800" dirty="0"/>
              <a:t>，二</a:t>
            </a:r>
            <a:br>
              <a:rPr lang="en-US" altLang="ja-JP" sz="2800" dirty="0"/>
            </a:br>
            <a:r>
              <a:rPr lang="ja-JP" altLang="en-US" sz="2800" dirty="0"/>
              <a:t>位</a:t>
            </a:r>
            <a:r>
              <a:rPr lang="ja-JP" altLang="ja-JP" sz="2800" dirty="0"/>
              <a:t>のインド</a:t>
            </a:r>
            <a:r>
              <a:rPr lang="ja-JP" altLang="en-US" sz="2800" dirty="0"/>
              <a:t>，</a:t>
            </a:r>
            <a:r>
              <a:rPr lang="ja-JP" altLang="ja-JP" sz="2800" dirty="0"/>
              <a:t>中国の</a:t>
            </a:r>
            <a:r>
              <a:rPr lang="ja-JP" altLang="ja-JP" sz="2800" dirty="0">
                <a:solidFill>
                  <a:srgbClr val="FF0000"/>
                </a:solidFill>
              </a:rPr>
              <a:t>貧困を解消</a:t>
            </a:r>
            <a:r>
              <a:rPr lang="ja-JP" altLang="ja-JP" sz="2800" dirty="0"/>
              <a:t>し</a:t>
            </a:r>
            <a:r>
              <a:rPr lang="ja-JP" altLang="en-US" sz="2800" dirty="0"/>
              <a:t>，</a:t>
            </a:r>
            <a:r>
              <a:rPr lang="ja-JP" altLang="ja-JP" sz="2800" dirty="0"/>
              <a:t>さらには経済成長をもたら</a:t>
            </a:r>
            <a:r>
              <a:rPr lang="ja-JP" altLang="en-US" sz="2800" dirty="0"/>
              <a:t>した</a:t>
            </a:r>
            <a:r>
              <a:rPr lang="ja-JP" altLang="ja-JP" sz="2800" dirty="0"/>
              <a:t>。</a:t>
            </a:r>
          </a:p>
          <a:p>
            <a:r>
              <a:rPr lang="ja-JP" altLang="ja-JP" sz="2800" dirty="0"/>
              <a:t>これは</a:t>
            </a:r>
            <a:r>
              <a:rPr lang="ja-JP" altLang="en-US" sz="2800" dirty="0"/>
              <a:t>，</a:t>
            </a:r>
            <a:r>
              <a:rPr lang="ja-JP" altLang="ja-JP" sz="2800" dirty="0"/>
              <a:t>最先端の科学技術（テクノロジー）が注目されがちな技術革新の恩恵を受けられる人々を格段に拡げ</a:t>
            </a:r>
            <a:r>
              <a:rPr lang="ja-JP" altLang="en-US" sz="2800" dirty="0"/>
              <a:t>た</a:t>
            </a:r>
            <a:r>
              <a:rPr lang="ja-JP" altLang="ja-JP" sz="2800" dirty="0"/>
              <a:t>。近年注目される</a:t>
            </a:r>
            <a:r>
              <a:rPr lang="ja-JP" altLang="ja-JP" sz="2800" dirty="0">
                <a:solidFill>
                  <a:srgbClr val="FF0000"/>
                </a:solidFill>
              </a:rPr>
              <a:t>SDGs（持続可能な開発目標）</a:t>
            </a:r>
            <a:r>
              <a:rPr lang="ja-JP" altLang="ja-JP" sz="2800" dirty="0"/>
              <a:t>にもつなが</a:t>
            </a:r>
            <a:r>
              <a:rPr lang="ja-JP" altLang="en-US" sz="2800" dirty="0"/>
              <a:t>る</a:t>
            </a:r>
            <a:r>
              <a:rPr lang="ja-JP" altLang="ja-JP" sz="2800" dirty="0"/>
              <a:t>。</a:t>
            </a:r>
          </a:p>
        </p:txBody>
      </p:sp>
      <p:sp>
        <p:nvSpPr>
          <p:cNvPr id="4" name="スライド番号プレースホルダー 3">
            <a:extLst>
              <a:ext uri="{FF2B5EF4-FFF2-40B4-BE49-F238E27FC236}">
                <a16:creationId xmlns:a16="http://schemas.microsoft.com/office/drawing/2014/main" id="{C771CF46-96A5-F02F-AC07-3248B72AE344}"/>
              </a:ext>
            </a:extLst>
          </p:cNvPr>
          <p:cNvSpPr>
            <a:spLocks noGrp="1"/>
          </p:cNvSpPr>
          <p:nvPr>
            <p:ph type="sldNum" sz="quarter" idx="12"/>
          </p:nvPr>
        </p:nvSpPr>
        <p:spPr/>
        <p:txBody>
          <a:bodyPr/>
          <a:lstStyle/>
          <a:p>
            <a:fld id="{61186DF1-096B-47E5-A479-977D716ECC56}" type="slidenum">
              <a:rPr lang="en-US" altLang="ja-JP" smtClean="0"/>
              <a:pPr/>
              <a:t>13</a:t>
            </a:fld>
            <a:endParaRPr lang="en-US" altLang="ja-JP"/>
          </a:p>
        </p:txBody>
      </p:sp>
      <p:pic>
        <p:nvPicPr>
          <p:cNvPr id="5" name="図 4" descr="AI によって生成された画像">
            <a:extLst>
              <a:ext uri="{FF2B5EF4-FFF2-40B4-BE49-F238E27FC236}">
                <a16:creationId xmlns:a16="http://schemas.microsoft.com/office/drawing/2014/main" id="{5521C7EC-A595-87E7-9B71-16751F42D725}"/>
              </a:ext>
            </a:extLst>
          </p:cNvPr>
          <p:cNvPicPr>
            <a:picLocks noChangeAspect="1"/>
          </p:cNvPicPr>
          <p:nvPr/>
        </p:nvPicPr>
        <p:blipFill>
          <a:blip r:embed="rId2"/>
          <a:stretch>
            <a:fillRect/>
          </a:stretch>
        </p:blipFill>
        <p:spPr>
          <a:xfrm>
            <a:off x="3347864" y="727274"/>
            <a:ext cx="5796136" cy="3161528"/>
          </a:xfrm>
          <a:prstGeom prst="rect">
            <a:avLst/>
          </a:prstGeom>
        </p:spPr>
      </p:pic>
    </p:spTree>
    <p:extLst>
      <p:ext uri="{BB962C8B-B14F-4D97-AF65-F5344CB8AC3E}">
        <p14:creationId xmlns:p14="http://schemas.microsoft.com/office/powerpoint/2010/main" val="2843594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E6A9C3C-1642-408C-838A-BD67EB5C407E}"/>
              </a:ext>
            </a:extLst>
          </p:cNvPr>
          <p:cNvSpPr>
            <a:spLocks noGrp="1"/>
          </p:cNvSpPr>
          <p:nvPr>
            <p:ph type="title"/>
          </p:nvPr>
        </p:nvSpPr>
        <p:spPr>
          <a:xfrm>
            <a:off x="457200" y="1"/>
            <a:ext cx="8193088" cy="836712"/>
          </a:xfrm>
        </p:spPr>
        <p:txBody>
          <a:bodyPr/>
          <a:lstStyle/>
          <a:p>
            <a:pPr marL="571500" indent="-571500">
              <a:buFont typeface="+mj-lt"/>
              <a:buAutoNum type="romanUcPeriod" startAt="2"/>
            </a:pPr>
            <a:r>
              <a:rPr kumimoji="1" lang="en-US" altLang="ja-JP" sz="3200" dirty="0"/>
              <a:t>GAFA</a:t>
            </a:r>
            <a:r>
              <a:rPr kumimoji="1" lang="ja-JP" altLang="en-US" dirty="0"/>
              <a:t>の銀行化</a:t>
            </a:r>
            <a:r>
              <a:rPr lang="ja-JP" altLang="en-US" dirty="0"/>
              <a:t>：</a:t>
            </a:r>
            <a:r>
              <a:rPr lang="en-US" altLang="ja-JP" sz="2800" dirty="0">
                <a:sym typeface="Wingdings" panose="05000000000000000000" pitchFamily="2" charset="2"/>
              </a:rPr>
              <a:t>6. </a:t>
            </a:r>
            <a:r>
              <a:rPr lang="ja-JP" altLang="en-US" sz="2800" dirty="0"/>
              <a:t>アマゾン</a:t>
            </a:r>
            <a:r>
              <a:rPr kumimoji="1" lang="ja-JP" altLang="en-US" sz="2800" dirty="0"/>
              <a:t>レンディング</a:t>
            </a:r>
          </a:p>
        </p:txBody>
      </p:sp>
      <p:sp>
        <p:nvSpPr>
          <p:cNvPr id="3" name="コンテンツ プレースホルダー 2">
            <a:extLst>
              <a:ext uri="{FF2B5EF4-FFF2-40B4-BE49-F238E27FC236}">
                <a16:creationId xmlns:a16="http://schemas.microsoft.com/office/drawing/2014/main" id="{6E74497A-5152-4592-A262-96E27D853EB2}"/>
              </a:ext>
            </a:extLst>
          </p:cNvPr>
          <p:cNvSpPr>
            <a:spLocks noGrp="1"/>
          </p:cNvSpPr>
          <p:nvPr>
            <p:ph idx="1"/>
          </p:nvPr>
        </p:nvSpPr>
        <p:spPr>
          <a:xfrm>
            <a:off x="493712" y="1196752"/>
            <a:ext cx="8156576" cy="5661246"/>
          </a:xfrm>
        </p:spPr>
        <p:txBody>
          <a:bodyPr/>
          <a:lstStyle/>
          <a:p>
            <a:r>
              <a:rPr kumimoji="1" lang="ja-JP" altLang="en-US" sz="2800" b="1" dirty="0"/>
              <a:t>アマゾンがさらに銀行化するのは，</a:t>
            </a:r>
            <a:r>
              <a:rPr kumimoji="1" lang="en-US" altLang="ja-JP" sz="2800" b="1" dirty="0"/>
              <a:t>2011</a:t>
            </a:r>
            <a:r>
              <a:rPr kumimoji="1" lang="ja-JP" altLang="en-US" sz="2800" b="1" dirty="0"/>
              <a:t>年にアマゾンレンディング</a:t>
            </a:r>
            <a:r>
              <a:rPr kumimoji="1" lang="en-US" altLang="ja-JP" sz="2800" b="1" dirty="0"/>
              <a:t>(</a:t>
            </a:r>
            <a:r>
              <a:rPr kumimoji="1" lang="ja-JP" altLang="en-US" sz="2800" b="1" dirty="0">
                <a:solidFill>
                  <a:srgbClr val="FF0000"/>
                </a:solidFill>
              </a:rPr>
              <a:t>貸付</a:t>
            </a:r>
            <a:r>
              <a:rPr kumimoji="1" lang="en-US" altLang="ja-JP" sz="2800" b="1" dirty="0"/>
              <a:t>)</a:t>
            </a:r>
            <a:r>
              <a:rPr kumimoji="1" lang="ja-JP" altLang="en-US" sz="2800" b="1" dirty="0"/>
              <a:t>を始めたときである。</a:t>
            </a:r>
            <a:endParaRPr kumimoji="1" lang="en-US" altLang="ja-JP" sz="2800" b="1" dirty="0"/>
          </a:p>
          <a:p>
            <a:pPr lvl="1"/>
            <a:r>
              <a:rPr kumimoji="1" lang="ja-JP" altLang="en-US" sz="2400" b="1" dirty="0"/>
              <a:t>アマゾンレンディングは，アマゾンの自社サイトで販売をおこなっている，小規模事業者へのローンである。</a:t>
            </a:r>
            <a:endParaRPr kumimoji="1" lang="en-US" altLang="ja-JP" sz="2400" b="1" dirty="0"/>
          </a:p>
          <a:p>
            <a:pPr lvl="1"/>
            <a:r>
              <a:rPr kumimoji="1" lang="ja-JP" altLang="en-US" sz="2400" b="1" dirty="0">
                <a:solidFill>
                  <a:srgbClr val="FF0000"/>
                </a:solidFill>
              </a:rPr>
              <a:t>銀行が提供していた貸付を，アマゾンが顧客インタフェース</a:t>
            </a:r>
            <a:r>
              <a:rPr kumimoji="1" lang="en-US" altLang="ja-JP" sz="2400" b="1" dirty="0">
                <a:solidFill>
                  <a:srgbClr val="FF0000"/>
                </a:solidFill>
              </a:rPr>
              <a:t>(</a:t>
            </a:r>
            <a:r>
              <a:rPr kumimoji="1" lang="ja-JP" altLang="en-US" sz="2400" b="1" dirty="0">
                <a:solidFill>
                  <a:srgbClr val="FF0000"/>
                </a:solidFill>
              </a:rPr>
              <a:t>接点</a:t>
            </a:r>
            <a:r>
              <a:rPr kumimoji="1" lang="en-US" altLang="ja-JP" sz="2400" b="1" dirty="0">
                <a:solidFill>
                  <a:srgbClr val="FF0000"/>
                </a:solidFill>
              </a:rPr>
              <a:t>)</a:t>
            </a:r>
            <a:r>
              <a:rPr kumimoji="1" lang="ja-JP" altLang="en-US" sz="2400" b="1" dirty="0">
                <a:solidFill>
                  <a:srgbClr val="FF0000"/>
                </a:solidFill>
              </a:rPr>
              <a:t>を通して提供する</a:t>
            </a:r>
            <a:r>
              <a:rPr kumimoji="1" lang="ja-JP" altLang="en-US" sz="2400" b="1" dirty="0"/>
              <a:t>。</a:t>
            </a:r>
            <a:endParaRPr lang="en-US" altLang="ja-JP" sz="2400" dirty="0"/>
          </a:p>
          <a:p>
            <a:pPr lvl="1"/>
            <a:r>
              <a:rPr lang="ja-JP" altLang="en-US" sz="2400" dirty="0"/>
              <a:t>これは</a:t>
            </a:r>
            <a:r>
              <a:rPr kumimoji="1" lang="ja-JP" altLang="en-US" sz="2400" b="1" dirty="0"/>
              <a:t>テック企業特有の貸付である。</a:t>
            </a:r>
            <a:endParaRPr kumimoji="1" lang="en-US" altLang="ja-JP" sz="2400" b="1" dirty="0"/>
          </a:p>
          <a:p>
            <a:pPr lvl="2"/>
            <a:endParaRPr kumimoji="1" lang="en-US" altLang="ja-JP" sz="2000" dirty="0"/>
          </a:p>
        </p:txBody>
      </p:sp>
      <p:sp>
        <p:nvSpPr>
          <p:cNvPr id="4" name="スライド番号プレースホルダー 3">
            <a:extLst>
              <a:ext uri="{FF2B5EF4-FFF2-40B4-BE49-F238E27FC236}">
                <a16:creationId xmlns:a16="http://schemas.microsoft.com/office/drawing/2014/main" id="{4BF233A9-4273-4B36-A191-83DBE846ED97}"/>
              </a:ext>
            </a:extLst>
          </p:cNvPr>
          <p:cNvSpPr>
            <a:spLocks noGrp="1"/>
          </p:cNvSpPr>
          <p:nvPr>
            <p:ph type="sldNum" sz="quarter" idx="12"/>
          </p:nvPr>
        </p:nvSpPr>
        <p:spPr/>
        <p:txBody>
          <a:bodyPr/>
          <a:lstStyle/>
          <a:p>
            <a:fld id="{61186DF1-096B-47E5-A479-977D716ECC56}" type="slidenum">
              <a:rPr lang="en-US" altLang="ja-JP" smtClean="0"/>
              <a:pPr/>
              <a:t>14</a:t>
            </a:fld>
            <a:endParaRPr lang="en-US" altLang="ja-JP" dirty="0"/>
          </a:p>
        </p:txBody>
      </p:sp>
      <p:pic>
        <p:nvPicPr>
          <p:cNvPr id="6148" name="Picture 4" descr="Amazonレンディング：Amazonセラーのためのクイックキャッシュ">
            <a:extLst>
              <a:ext uri="{FF2B5EF4-FFF2-40B4-BE49-F238E27FC236}">
                <a16:creationId xmlns:a16="http://schemas.microsoft.com/office/drawing/2014/main" id="{ED8961FB-D132-85CC-5CC8-822CC7AF7B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896" y="4210694"/>
            <a:ext cx="4666207" cy="2613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7812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8C74EA9-283A-4F14-BC3D-5E591CA41843}"/>
              </a:ext>
            </a:extLst>
          </p:cNvPr>
          <p:cNvSpPr>
            <a:spLocks noGrp="1"/>
          </p:cNvSpPr>
          <p:nvPr>
            <p:ph type="title"/>
          </p:nvPr>
        </p:nvSpPr>
        <p:spPr>
          <a:xfrm>
            <a:off x="323528" y="-8164"/>
            <a:ext cx="3915042" cy="980728"/>
          </a:xfrm>
        </p:spPr>
        <p:txBody>
          <a:bodyPr/>
          <a:lstStyle/>
          <a:p>
            <a:pPr marL="571500" indent="-571500">
              <a:buFont typeface="+mj-lt"/>
              <a:buAutoNum type="romanUcPeriod" startAt="2"/>
            </a:pPr>
            <a:r>
              <a:rPr kumimoji="1" lang="en-US" altLang="ja-JP" sz="3200" dirty="0"/>
              <a:t>GAFA</a:t>
            </a:r>
            <a:r>
              <a:rPr kumimoji="1" lang="ja-JP" altLang="en-US" dirty="0"/>
              <a:t>の銀行化</a:t>
            </a:r>
            <a:br>
              <a:rPr lang="en-US" altLang="ja-JP" sz="2800" dirty="0"/>
            </a:br>
            <a:r>
              <a:rPr lang="en-US" altLang="ja-JP" sz="2800" dirty="0">
                <a:sym typeface="Wingdings" panose="05000000000000000000" pitchFamily="2" charset="2"/>
              </a:rPr>
              <a:t>7. </a:t>
            </a:r>
            <a:r>
              <a:rPr kumimoji="1" lang="ja-JP" altLang="en-US" sz="2800" dirty="0"/>
              <a:t>銀行との提携</a:t>
            </a:r>
          </a:p>
        </p:txBody>
      </p:sp>
      <p:sp>
        <p:nvSpPr>
          <p:cNvPr id="3" name="コンテンツ プレースホルダー 2">
            <a:extLst>
              <a:ext uri="{FF2B5EF4-FFF2-40B4-BE49-F238E27FC236}">
                <a16:creationId xmlns:a16="http://schemas.microsoft.com/office/drawing/2014/main" id="{70486B80-ECCC-4E53-8B1E-A8E7164AAC78}"/>
              </a:ext>
            </a:extLst>
          </p:cNvPr>
          <p:cNvSpPr>
            <a:spLocks noGrp="1"/>
          </p:cNvSpPr>
          <p:nvPr>
            <p:ph idx="1"/>
          </p:nvPr>
        </p:nvSpPr>
        <p:spPr>
          <a:xfrm>
            <a:off x="-1" y="1196752"/>
            <a:ext cx="9143999" cy="5733256"/>
          </a:xfrm>
        </p:spPr>
        <p:txBody>
          <a:bodyPr/>
          <a:lstStyle/>
          <a:p>
            <a:r>
              <a:rPr lang="ja-JP" altLang="en-US" sz="2800" dirty="0"/>
              <a:t>しかし</a:t>
            </a:r>
            <a:r>
              <a:rPr lang="en-US" altLang="ja-JP" sz="2800" dirty="0"/>
              <a:t>,</a:t>
            </a:r>
            <a:r>
              <a:rPr lang="ja-JP" altLang="en-US" sz="2800" dirty="0"/>
              <a:t>アマゾンは</a:t>
            </a:r>
            <a:r>
              <a:rPr kumimoji="1" lang="ja-JP" altLang="en-US" sz="2800" b="1" dirty="0"/>
              <a:t>貸付</a:t>
            </a:r>
            <a:r>
              <a:rPr lang="ja-JP" altLang="en-US" sz="2800" dirty="0"/>
              <a:t>に</a:t>
            </a:r>
            <a:br>
              <a:rPr lang="en-US" altLang="ja-JP" sz="2800" dirty="0"/>
            </a:br>
            <a:r>
              <a:rPr lang="ja-JP" altLang="en-US" sz="2800" dirty="0"/>
              <a:t>必ずしも精通していない。</a:t>
            </a:r>
            <a:endParaRPr lang="en-US" altLang="ja-JP" sz="2800" dirty="0"/>
          </a:p>
          <a:p>
            <a:pPr marL="914400" lvl="1" indent="-457200">
              <a:buFont typeface="+mj-lt"/>
              <a:buAutoNum type="arabicPeriod"/>
            </a:pPr>
            <a:r>
              <a:rPr lang="ja-JP" altLang="en-US" sz="2400" dirty="0"/>
              <a:t>それは，</a:t>
            </a:r>
            <a:r>
              <a:rPr lang="en-US" altLang="ja-JP" sz="2400" dirty="0"/>
              <a:t>2018</a:t>
            </a:r>
            <a:r>
              <a:rPr lang="ja-JP" altLang="en-US" sz="2400" dirty="0"/>
              <a:t>年から</a:t>
            </a:r>
            <a:r>
              <a:rPr lang="ja-JP" altLang="en-US" sz="2400" dirty="0">
                <a:solidFill>
                  <a:srgbClr val="FF0000"/>
                </a:solidFill>
              </a:rPr>
              <a:t>リス</a:t>
            </a:r>
            <a:br>
              <a:rPr lang="en-US" altLang="ja-JP" sz="2400" dirty="0">
                <a:solidFill>
                  <a:srgbClr val="FF0000"/>
                </a:solidFill>
              </a:rPr>
            </a:br>
            <a:r>
              <a:rPr lang="ja-JP" altLang="en-US" sz="2400" dirty="0">
                <a:solidFill>
                  <a:srgbClr val="FF0000"/>
                </a:solidFill>
              </a:rPr>
              <a:t>クを抑えるためにバンク・オブ・アメリカと提携して，</a:t>
            </a:r>
            <a:r>
              <a:rPr kumimoji="1" lang="ja-JP" altLang="en-US" sz="2400" b="1" dirty="0">
                <a:solidFill>
                  <a:srgbClr val="FF0000"/>
                </a:solidFill>
              </a:rPr>
              <a:t>貸付</a:t>
            </a:r>
            <a:r>
              <a:rPr lang="ja-JP" altLang="en-US" sz="2400" dirty="0">
                <a:solidFill>
                  <a:srgbClr val="FF0000"/>
                </a:solidFill>
              </a:rPr>
              <a:t>を始めた</a:t>
            </a:r>
            <a:r>
              <a:rPr lang="ja-JP" altLang="en-US" sz="2400" dirty="0"/>
              <a:t>ことからも窺える。</a:t>
            </a:r>
            <a:endParaRPr kumimoji="1" lang="en-US" altLang="ja-JP" sz="2400" dirty="0"/>
          </a:p>
          <a:p>
            <a:pPr marL="914400" lvl="1" indent="-457200">
              <a:buFont typeface="+mj-lt"/>
              <a:buAutoNum type="arabicPeriod" startAt="2"/>
            </a:pPr>
            <a:r>
              <a:rPr lang="ja-JP" altLang="en-US" sz="2400" dirty="0"/>
              <a:t>さらに，コロナ渦の</a:t>
            </a:r>
            <a:r>
              <a:rPr lang="en-US" altLang="ja-JP" sz="2400" dirty="0"/>
              <a:t>2020</a:t>
            </a:r>
            <a:r>
              <a:rPr lang="ja-JP" altLang="en-US" sz="2400" dirty="0"/>
              <a:t>年から，アマゾンは大手投資銀行のゴールドマン・サックスと提携する。</a:t>
            </a:r>
            <a:endParaRPr lang="en-US" altLang="ja-JP" sz="2400" dirty="0"/>
          </a:p>
          <a:p>
            <a:pPr lvl="2"/>
            <a:r>
              <a:rPr lang="ja-JP" altLang="en-US" sz="2400" dirty="0">
                <a:solidFill>
                  <a:srgbClr val="FF0000"/>
                </a:solidFill>
              </a:rPr>
              <a:t>ゴールドマン・サックスは</a:t>
            </a:r>
            <a:r>
              <a:rPr lang="ja-JP" altLang="en-US" sz="2400" dirty="0"/>
              <a:t>，アマゾンではなく，</a:t>
            </a:r>
            <a:r>
              <a:rPr lang="ja-JP" altLang="en-US" sz="2400" dirty="0">
                <a:solidFill>
                  <a:srgbClr val="FF0000"/>
                </a:solidFill>
              </a:rPr>
              <a:t>アマゾンマーケットプレイス内の販売業者にリボルビング・クレジット</a:t>
            </a:r>
            <a:r>
              <a:rPr lang="en-US" altLang="ja-JP" sz="2400" dirty="0"/>
              <a:t>(</a:t>
            </a:r>
            <a:r>
              <a:rPr lang="ja-JP" altLang="en-US" sz="2400" dirty="0"/>
              <a:t>貸付</a:t>
            </a:r>
            <a:r>
              <a:rPr lang="en-US" altLang="ja-JP" sz="2400" dirty="0"/>
              <a:t>)</a:t>
            </a:r>
            <a:r>
              <a:rPr lang="ja-JP" altLang="en-US" sz="2400" dirty="0">
                <a:solidFill>
                  <a:srgbClr val="FF0000"/>
                </a:solidFill>
              </a:rPr>
              <a:t>を提供する</a:t>
            </a:r>
            <a:r>
              <a:rPr lang="ja-JP" altLang="en-US" sz="2400" dirty="0"/>
              <a:t>。マーケットプレイス内の販売業者は，マーケットプレイスで商品の</a:t>
            </a:r>
            <a:r>
              <a:rPr lang="en-US" altLang="ja-JP" sz="2400" dirty="0"/>
              <a:t>58</a:t>
            </a:r>
            <a:r>
              <a:rPr lang="ja-JP" altLang="en-US" sz="2400" dirty="0"/>
              <a:t>％を提供する。彼らは，アマゾン自体の小売事業より売上げが急増している</a:t>
            </a:r>
            <a:r>
              <a:rPr lang="en-US" altLang="ja-JP" sz="2000" dirty="0"/>
              <a:t>(</a:t>
            </a:r>
            <a:r>
              <a:rPr lang="ja-JP" altLang="en-US" sz="2000" dirty="0"/>
              <a:t>以上，</a:t>
            </a:r>
            <a:r>
              <a:rPr lang="en-US" altLang="ja-JP" sz="2000" dirty="0"/>
              <a:t>Dumaine (2020)</a:t>
            </a:r>
            <a:r>
              <a:rPr lang="ja-JP" altLang="en-US" sz="2000" dirty="0"/>
              <a:t>，</a:t>
            </a:r>
            <a:r>
              <a:rPr lang="en-US" altLang="ja-JP" sz="2000" dirty="0"/>
              <a:t>pp.27, 226-7, 231 (</a:t>
            </a:r>
            <a:r>
              <a:rPr lang="ja-JP" altLang="en-US" sz="2000" dirty="0"/>
              <a:t>日本語版への序文，</a:t>
            </a:r>
            <a:r>
              <a:rPr lang="en-US" altLang="ja-JP" sz="2000" dirty="0"/>
              <a:t>iii-iv</a:t>
            </a:r>
            <a:r>
              <a:rPr lang="ja-JP" altLang="en-US" sz="2000" dirty="0"/>
              <a:t>，訳，</a:t>
            </a:r>
            <a:r>
              <a:rPr lang="en-US" altLang="ja-JP" sz="2000" dirty="0"/>
              <a:t>48</a:t>
            </a:r>
            <a:r>
              <a:rPr lang="ja-JP" altLang="en-US" sz="2000" dirty="0"/>
              <a:t>，</a:t>
            </a:r>
            <a:r>
              <a:rPr lang="en-US" altLang="ja-JP" sz="2000" dirty="0"/>
              <a:t>372-3</a:t>
            </a:r>
            <a:r>
              <a:rPr lang="ja-JP" altLang="en-US" sz="2000" dirty="0"/>
              <a:t>，</a:t>
            </a:r>
            <a:r>
              <a:rPr lang="en-US" altLang="ja-JP" sz="2000" dirty="0"/>
              <a:t>380</a:t>
            </a:r>
            <a:r>
              <a:rPr lang="ja-JP" altLang="en-US" sz="2000" dirty="0"/>
              <a:t>頁</a:t>
            </a:r>
            <a:r>
              <a:rPr lang="en-US" altLang="ja-JP" sz="2000" dirty="0"/>
              <a:t>))</a:t>
            </a:r>
            <a:r>
              <a:rPr lang="ja-JP" altLang="en-US" sz="2400" dirty="0"/>
              <a:t>。</a:t>
            </a:r>
            <a:endParaRPr lang="en-US" altLang="ja-JP" sz="2400" dirty="0"/>
          </a:p>
        </p:txBody>
      </p:sp>
      <p:sp>
        <p:nvSpPr>
          <p:cNvPr id="4" name="スライド番号プレースホルダー 3">
            <a:extLst>
              <a:ext uri="{FF2B5EF4-FFF2-40B4-BE49-F238E27FC236}">
                <a16:creationId xmlns:a16="http://schemas.microsoft.com/office/drawing/2014/main" id="{EF7C72EF-6FFD-4406-A40E-3CA0C30A4B6F}"/>
              </a:ext>
            </a:extLst>
          </p:cNvPr>
          <p:cNvSpPr>
            <a:spLocks noGrp="1"/>
          </p:cNvSpPr>
          <p:nvPr>
            <p:ph type="sldNum" sz="quarter" idx="12"/>
          </p:nvPr>
        </p:nvSpPr>
        <p:spPr/>
        <p:txBody>
          <a:bodyPr/>
          <a:lstStyle/>
          <a:p>
            <a:fld id="{61186DF1-096B-47E5-A479-977D716ECC56}" type="slidenum">
              <a:rPr lang="en-US" altLang="ja-JP" smtClean="0"/>
              <a:pPr/>
              <a:t>15</a:t>
            </a:fld>
            <a:endParaRPr lang="en-US" altLang="ja-JP"/>
          </a:p>
        </p:txBody>
      </p:sp>
      <p:pic>
        <p:nvPicPr>
          <p:cNvPr id="5" name="図 4">
            <a:extLst>
              <a:ext uri="{FF2B5EF4-FFF2-40B4-BE49-F238E27FC236}">
                <a16:creationId xmlns:a16="http://schemas.microsoft.com/office/drawing/2014/main" id="{597B5D70-B12C-B77F-2EEC-8E0681C0E13C}"/>
              </a:ext>
            </a:extLst>
          </p:cNvPr>
          <p:cNvPicPr>
            <a:picLocks noChangeAspect="1"/>
          </p:cNvPicPr>
          <p:nvPr/>
        </p:nvPicPr>
        <p:blipFill>
          <a:blip r:embed="rId2"/>
          <a:stretch>
            <a:fillRect/>
          </a:stretch>
        </p:blipFill>
        <p:spPr>
          <a:xfrm>
            <a:off x="4238570" y="-10446"/>
            <a:ext cx="4905429" cy="2575350"/>
          </a:xfrm>
          <a:prstGeom prst="rect">
            <a:avLst/>
          </a:prstGeom>
        </p:spPr>
      </p:pic>
    </p:spTree>
    <p:extLst>
      <p:ext uri="{BB962C8B-B14F-4D97-AF65-F5344CB8AC3E}">
        <p14:creationId xmlns:p14="http://schemas.microsoft.com/office/powerpoint/2010/main" val="320319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4" name="Picture 6" descr="モバイルウォレットとは？そのしくみやおすすめを紹介！">
            <a:extLst>
              <a:ext uri="{FF2B5EF4-FFF2-40B4-BE49-F238E27FC236}">
                <a16:creationId xmlns:a16="http://schemas.microsoft.com/office/drawing/2014/main" id="{63BE167E-49D5-DC15-6CE3-CC0103B8E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6939" y="4139445"/>
            <a:ext cx="6191250" cy="266700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7226B364-4C61-4964-979B-D01FE9B30F29}"/>
              </a:ext>
            </a:extLst>
          </p:cNvPr>
          <p:cNvSpPr>
            <a:spLocks noGrp="1"/>
          </p:cNvSpPr>
          <p:nvPr>
            <p:ph type="title"/>
          </p:nvPr>
        </p:nvSpPr>
        <p:spPr>
          <a:xfrm>
            <a:off x="0" y="0"/>
            <a:ext cx="9144000" cy="980728"/>
          </a:xfrm>
        </p:spPr>
        <p:txBody>
          <a:bodyPr/>
          <a:lstStyle/>
          <a:p>
            <a:pPr marL="571500" indent="-571500">
              <a:buFont typeface="+mj-lt"/>
              <a:buAutoNum type="romanUcPeriod" startAt="2"/>
            </a:pPr>
            <a:r>
              <a:rPr kumimoji="1" lang="en-US" altLang="ja-JP" sz="3200" dirty="0"/>
              <a:t>GAFA</a:t>
            </a:r>
            <a:r>
              <a:rPr kumimoji="1" lang="ja-JP" altLang="en-US" dirty="0"/>
              <a:t>の銀行化： </a:t>
            </a:r>
            <a:r>
              <a:rPr lang="en-US" altLang="ja-JP" sz="2800" dirty="0">
                <a:sym typeface="Wingdings" panose="05000000000000000000" pitchFamily="2" charset="2"/>
              </a:rPr>
              <a:t>8. </a:t>
            </a:r>
            <a:r>
              <a:rPr lang="ja-JP" altLang="en-US" sz="2800" dirty="0"/>
              <a:t>モバイルバンキングの進展と課題</a:t>
            </a:r>
            <a:endParaRPr kumimoji="1" lang="ja-JP" altLang="en-US" sz="2800" dirty="0"/>
          </a:p>
        </p:txBody>
      </p:sp>
      <p:sp>
        <p:nvSpPr>
          <p:cNvPr id="4" name="スライド番号プレースホルダー 3">
            <a:extLst>
              <a:ext uri="{FF2B5EF4-FFF2-40B4-BE49-F238E27FC236}">
                <a16:creationId xmlns:a16="http://schemas.microsoft.com/office/drawing/2014/main" id="{94AD6828-F20F-4A93-89C7-D220F970D653}"/>
              </a:ext>
            </a:extLst>
          </p:cNvPr>
          <p:cNvSpPr>
            <a:spLocks noGrp="1"/>
          </p:cNvSpPr>
          <p:nvPr>
            <p:ph type="sldNum" sz="quarter" idx="12"/>
          </p:nvPr>
        </p:nvSpPr>
        <p:spPr/>
        <p:txBody>
          <a:bodyPr/>
          <a:lstStyle/>
          <a:p>
            <a:fld id="{61186DF1-096B-47E5-A479-977D716ECC56}" type="slidenum">
              <a:rPr lang="en-US" altLang="ja-JP" smtClean="0"/>
              <a:pPr/>
              <a:t>16</a:t>
            </a:fld>
            <a:endParaRPr lang="en-US" altLang="ja-JP"/>
          </a:p>
        </p:txBody>
      </p:sp>
      <p:sp>
        <p:nvSpPr>
          <p:cNvPr id="3" name="コンテンツ プレースホルダー 2">
            <a:extLst>
              <a:ext uri="{FF2B5EF4-FFF2-40B4-BE49-F238E27FC236}">
                <a16:creationId xmlns:a16="http://schemas.microsoft.com/office/drawing/2014/main" id="{9B8BB44E-2CBD-426B-99F5-4DB652EEEEB2}"/>
              </a:ext>
            </a:extLst>
          </p:cNvPr>
          <p:cNvSpPr>
            <a:spLocks noGrp="1"/>
          </p:cNvSpPr>
          <p:nvPr>
            <p:ph idx="1"/>
          </p:nvPr>
        </p:nvSpPr>
        <p:spPr>
          <a:xfrm>
            <a:off x="25811" y="980728"/>
            <a:ext cx="9118188" cy="5877272"/>
          </a:xfrm>
          <a:noFill/>
        </p:spPr>
        <p:txBody>
          <a:bodyPr/>
          <a:lstStyle/>
          <a:p>
            <a:r>
              <a:rPr kumimoji="1" lang="ja-JP" altLang="en-US" sz="2800" dirty="0"/>
              <a:t>モバイルバンキングに関する調査（</a:t>
            </a:r>
            <a:r>
              <a:rPr kumimoji="1" lang="en-US" altLang="ja-JP" sz="2800" dirty="0"/>
              <a:t>2013</a:t>
            </a:r>
            <a:r>
              <a:rPr kumimoji="1" lang="ja-JP" altLang="en-US" sz="2800" dirty="0"/>
              <a:t>－</a:t>
            </a:r>
            <a:r>
              <a:rPr kumimoji="1" lang="en-US" altLang="ja-JP" sz="2800" dirty="0"/>
              <a:t>14</a:t>
            </a:r>
            <a:r>
              <a:rPr kumimoji="1" lang="ja-JP" altLang="en-US" sz="2800" dirty="0"/>
              <a:t>年に</a:t>
            </a:r>
            <a:br>
              <a:rPr kumimoji="1" lang="en-US" altLang="ja-JP" sz="2800" dirty="0"/>
            </a:br>
            <a:r>
              <a:rPr kumimoji="1" lang="ja-JP" altLang="en-US" sz="2800" dirty="0"/>
              <a:t>フィラデルフィア連邦準備銀行がおこなっている</a:t>
            </a:r>
            <a:r>
              <a:rPr lang="ja-JP" altLang="en-US" sz="2800" dirty="0"/>
              <a:t>）</a:t>
            </a:r>
            <a:r>
              <a:rPr kumimoji="1" lang="ja-JP" altLang="en-US" sz="2800" dirty="0"/>
              <a:t>。</a:t>
            </a:r>
            <a:endParaRPr kumimoji="1" lang="en-US" altLang="ja-JP" sz="2800" dirty="0"/>
          </a:p>
          <a:p>
            <a:pPr lvl="1"/>
            <a:r>
              <a:rPr kumimoji="1" lang="ja-JP" altLang="en-US" sz="2400" dirty="0">
                <a:solidFill>
                  <a:srgbClr val="FF0000"/>
                </a:solidFill>
              </a:rPr>
              <a:t>アメリカでは，高所得層のミレニアル世代</a:t>
            </a:r>
            <a:r>
              <a:rPr kumimoji="1" lang="ja-JP" altLang="en-US" sz="2400" dirty="0"/>
              <a:t>（</a:t>
            </a:r>
            <a:r>
              <a:rPr kumimoji="1" lang="en-US" altLang="ja-JP" sz="2400" dirty="0"/>
              <a:t>1980</a:t>
            </a:r>
            <a:r>
              <a:rPr kumimoji="1" lang="ja-JP" altLang="en-US" sz="2400" dirty="0"/>
              <a:t>年代前半から</a:t>
            </a:r>
            <a:r>
              <a:rPr kumimoji="1" lang="en-US" altLang="ja-JP" sz="2400" dirty="0"/>
              <a:t>1990</a:t>
            </a:r>
            <a:r>
              <a:rPr kumimoji="1" lang="ja-JP" altLang="en-US" sz="2400" dirty="0"/>
              <a:t>年代半ばまでに生まれた人）</a:t>
            </a:r>
            <a:r>
              <a:rPr kumimoji="1" lang="ja-JP" altLang="en-US" sz="2400" dirty="0">
                <a:solidFill>
                  <a:srgbClr val="FF0000"/>
                </a:solidFill>
              </a:rPr>
              <a:t>も，新しい金融サービスを利用している</a:t>
            </a:r>
            <a:r>
              <a:rPr kumimoji="1" lang="ja-JP" altLang="en-US" sz="2400" dirty="0"/>
              <a:t>ことに注目したい。</a:t>
            </a:r>
          </a:p>
          <a:p>
            <a:pPr lvl="1"/>
            <a:r>
              <a:rPr kumimoji="1" lang="ja-JP" altLang="en-US" sz="2400" dirty="0"/>
              <a:t>興味深いことに，</a:t>
            </a:r>
            <a:r>
              <a:rPr kumimoji="1" lang="en-US" altLang="ja-JP" sz="2400" dirty="0"/>
              <a:t>2014</a:t>
            </a:r>
            <a:r>
              <a:rPr kumimoji="1" lang="ja-JP" altLang="en-US" sz="2400" dirty="0"/>
              <a:t>年に</a:t>
            </a:r>
            <a:r>
              <a:rPr kumimoji="1" lang="ja-JP" altLang="en-US" sz="2400" dirty="0">
                <a:solidFill>
                  <a:srgbClr val="FF0000"/>
                </a:solidFill>
              </a:rPr>
              <a:t>ミレニアル世代がどこのモバイルウォレットアプリを使うかというと，</a:t>
            </a:r>
            <a:r>
              <a:rPr kumimoji="1" lang="en-US" altLang="ja-JP" sz="2400" dirty="0">
                <a:solidFill>
                  <a:srgbClr val="FF0000"/>
                </a:solidFill>
              </a:rPr>
              <a:t>70</a:t>
            </a:r>
            <a:r>
              <a:rPr kumimoji="1" lang="ja-JP" altLang="en-US" sz="2400" dirty="0">
                <a:solidFill>
                  <a:srgbClr val="FF0000"/>
                </a:solidFill>
              </a:rPr>
              <a:t>％以上が銀行である</a:t>
            </a:r>
            <a:r>
              <a:rPr kumimoji="1" lang="en-US" altLang="ja-JP" dirty="0"/>
              <a:t>(</a:t>
            </a:r>
            <a:r>
              <a:rPr kumimoji="1" lang="ja-JP" altLang="en-US" dirty="0"/>
              <a:t>以上，</a:t>
            </a:r>
            <a:r>
              <a:rPr kumimoji="1" lang="en-US" altLang="ja-JP" dirty="0"/>
              <a:t>Herbst-Murphy and Weed (2015), pp.1, 12, figure 1 and 5)</a:t>
            </a:r>
            <a:r>
              <a:rPr kumimoji="1" lang="ja-JP" altLang="en-US" sz="2400" dirty="0"/>
              <a:t>。</a:t>
            </a:r>
            <a:endParaRPr kumimoji="1" lang="en-US" altLang="ja-JP" sz="2400" dirty="0"/>
          </a:p>
          <a:p>
            <a:pPr lvl="1"/>
            <a:r>
              <a:rPr kumimoji="1" lang="ja-JP" altLang="en-US" sz="2400" dirty="0"/>
              <a:t>意外なことに，</a:t>
            </a:r>
            <a:r>
              <a:rPr kumimoji="1" lang="en-US" altLang="ja-JP" sz="2400" dirty="0"/>
              <a:t>GAFA</a:t>
            </a:r>
            <a:r>
              <a:rPr kumimoji="1" lang="ja-JP" altLang="en-US" sz="2400" dirty="0"/>
              <a:t>は，</a:t>
            </a:r>
            <a:br>
              <a:rPr kumimoji="1" lang="en-US" altLang="ja-JP" sz="2400" dirty="0"/>
            </a:br>
            <a:r>
              <a:rPr kumimoji="1" lang="ja-JP" altLang="en-US" sz="2400" dirty="0"/>
              <a:t>銀行ほど，モバイル決</a:t>
            </a:r>
            <a:br>
              <a:rPr kumimoji="1" lang="en-US" altLang="ja-JP" sz="2400" dirty="0"/>
            </a:br>
            <a:r>
              <a:rPr kumimoji="1" lang="ja-JP" altLang="en-US" sz="2400" dirty="0"/>
              <a:t>済に進出していない。</a:t>
            </a:r>
            <a:br>
              <a:rPr kumimoji="1" lang="en-US" altLang="ja-JP" sz="2400" dirty="0"/>
            </a:br>
            <a:r>
              <a:rPr kumimoji="1" lang="ja-JP" altLang="en-US" sz="2400" dirty="0">
                <a:solidFill>
                  <a:srgbClr val="FF0000"/>
                </a:solidFill>
              </a:rPr>
              <a:t>従来通り，銀行が最も</a:t>
            </a:r>
            <a:br>
              <a:rPr kumimoji="1" lang="en-US" altLang="ja-JP" sz="2400" dirty="0">
                <a:solidFill>
                  <a:srgbClr val="FF0000"/>
                </a:solidFill>
              </a:rPr>
            </a:br>
            <a:r>
              <a:rPr kumimoji="1" lang="ja-JP" altLang="en-US" sz="2400" dirty="0">
                <a:solidFill>
                  <a:srgbClr val="FF0000"/>
                </a:solidFill>
              </a:rPr>
              <a:t>モバイル決済をおこなっ</a:t>
            </a:r>
            <a:br>
              <a:rPr kumimoji="1" lang="en-US" altLang="ja-JP" sz="2400" dirty="0">
                <a:solidFill>
                  <a:srgbClr val="FF0000"/>
                </a:solidFill>
              </a:rPr>
            </a:br>
            <a:r>
              <a:rPr kumimoji="1" lang="ja-JP" altLang="en-US" sz="2400" dirty="0">
                <a:solidFill>
                  <a:srgbClr val="FF0000"/>
                </a:solidFill>
              </a:rPr>
              <a:t>ている</a:t>
            </a:r>
            <a:r>
              <a:rPr kumimoji="1" lang="ja-JP" altLang="en-US" sz="2400" dirty="0"/>
              <a:t>。</a:t>
            </a:r>
            <a:endParaRPr kumimoji="1" lang="en-US" altLang="ja-JP" sz="2400" dirty="0"/>
          </a:p>
        </p:txBody>
      </p:sp>
    </p:spTree>
    <p:extLst>
      <p:ext uri="{BB962C8B-B14F-4D97-AF65-F5344CB8AC3E}">
        <p14:creationId xmlns:p14="http://schemas.microsoft.com/office/powerpoint/2010/main" val="2765287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C7C3C977-67E7-4EFC-A947-A0EC14FC55B7}"/>
              </a:ext>
            </a:extLst>
          </p:cNvPr>
          <p:cNvSpPr>
            <a:spLocks noGrp="1"/>
          </p:cNvSpPr>
          <p:nvPr>
            <p:ph type="ctrTitle"/>
          </p:nvPr>
        </p:nvSpPr>
        <p:spPr/>
        <p:txBody>
          <a:bodyPr/>
          <a:lstStyle/>
          <a:p>
            <a:pPr marL="571500" indent="-571500">
              <a:buFont typeface="+mj-lt"/>
              <a:buAutoNum type="romanUcPeriod" startAt="3"/>
            </a:pPr>
            <a:r>
              <a:rPr kumimoji="1" lang="en-US" altLang="ja-JP" sz="3200" b="1" dirty="0"/>
              <a:t>GAFA</a:t>
            </a:r>
            <a:r>
              <a:rPr lang="ja-JP" altLang="en-US" dirty="0"/>
              <a:t>の金融機関化</a:t>
            </a:r>
          </a:p>
        </p:txBody>
      </p:sp>
      <p:sp>
        <p:nvSpPr>
          <p:cNvPr id="6" name="テキスト プレースホルダー 5">
            <a:extLst>
              <a:ext uri="{FF2B5EF4-FFF2-40B4-BE49-F238E27FC236}">
                <a16:creationId xmlns:a16="http://schemas.microsoft.com/office/drawing/2014/main" id="{040D2072-2F4B-4CE4-B48B-7AAA7E0323BD}"/>
              </a:ext>
            </a:extLst>
          </p:cNvPr>
          <p:cNvSpPr>
            <a:spLocks noGrp="1"/>
          </p:cNvSpPr>
          <p:nvPr>
            <p:ph type="subTitle" idx="1"/>
          </p:nvPr>
        </p:nvSpPr>
        <p:spPr>
          <a:xfrm>
            <a:off x="1536643" y="4149080"/>
            <a:ext cx="6142152" cy="1800200"/>
          </a:xfrm>
        </p:spPr>
        <p:txBody>
          <a:bodyPr/>
          <a:lstStyle/>
          <a:p>
            <a:pPr algn="l"/>
            <a:r>
              <a:rPr kumimoji="1" lang="ja-JP" altLang="en-US" sz="2800" b="1" dirty="0"/>
              <a:t>ここでは，</a:t>
            </a:r>
            <a:r>
              <a:rPr kumimoji="1" lang="en-US" altLang="ja-JP" sz="2800" b="1" dirty="0"/>
              <a:t> GAFA</a:t>
            </a:r>
            <a:r>
              <a:rPr kumimoji="1" lang="ja-JP" altLang="en-US" sz="2800" b="1" dirty="0"/>
              <a:t>の金融機関化を，</a:t>
            </a:r>
            <a:r>
              <a:rPr kumimoji="1" lang="en-US" altLang="ja-JP" sz="2800" b="1" dirty="0"/>
              <a:t>GA</a:t>
            </a:r>
            <a:br>
              <a:rPr kumimoji="1" lang="en-US" altLang="ja-JP" sz="2800" b="1" dirty="0"/>
            </a:br>
            <a:r>
              <a:rPr kumimoji="1" lang="en-US" altLang="ja-JP" sz="2800" b="1" dirty="0"/>
              <a:t>FA</a:t>
            </a:r>
            <a:r>
              <a:rPr kumimoji="1" lang="ja-JP" altLang="en-US" sz="2800" b="1" dirty="0"/>
              <a:t>各社の比較・巨大な製造業との比較の順に検討する。その中で，</a:t>
            </a:r>
            <a:r>
              <a:rPr kumimoji="1" lang="en-US" altLang="ja-JP" sz="2800" b="1" dirty="0"/>
              <a:t>GAFA</a:t>
            </a:r>
            <a:r>
              <a:rPr kumimoji="1" lang="ja-JP" altLang="en-US" sz="2800" b="1" dirty="0"/>
              <a:t>各社の金融証券業務の一端を数値化する。</a:t>
            </a:r>
            <a:endParaRPr kumimoji="1" lang="en-US" altLang="ja-JP" sz="2800" b="1" dirty="0"/>
          </a:p>
        </p:txBody>
      </p:sp>
      <p:sp>
        <p:nvSpPr>
          <p:cNvPr id="4" name="スライド番号プレースホルダー 3">
            <a:extLst>
              <a:ext uri="{FF2B5EF4-FFF2-40B4-BE49-F238E27FC236}">
                <a16:creationId xmlns:a16="http://schemas.microsoft.com/office/drawing/2014/main" id="{99AB782C-BA4E-403A-B773-8D9C77CAA114}"/>
              </a:ext>
            </a:extLst>
          </p:cNvPr>
          <p:cNvSpPr>
            <a:spLocks noGrp="1"/>
          </p:cNvSpPr>
          <p:nvPr>
            <p:ph type="sldNum" sz="quarter" idx="4"/>
          </p:nvPr>
        </p:nvSpPr>
        <p:spPr/>
        <p:txBody>
          <a:bodyPr/>
          <a:lstStyle/>
          <a:p>
            <a:fld id="{61186DF1-096B-47E5-A479-977D716ECC56}" type="slidenum">
              <a:rPr lang="en-US" altLang="ja-JP" smtClean="0"/>
              <a:pPr/>
              <a:t>17</a:t>
            </a:fld>
            <a:endParaRPr lang="en-US" altLang="ja-JP"/>
          </a:p>
        </p:txBody>
      </p:sp>
    </p:spTree>
    <p:extLst>
      <p:ext uri="{BB962C8B-B14F-4D97-AF65-F5344CB8AC3E}">
        <p14:creationId xmlns:p14="http://schemas.microsoft.com/office/powerpoint/2010/main" val="27636480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1B56FC86-234B-4809-B66B-980E5F42AD80}"/>
              </a:ext>
            </a:extLst>
          </p:cNvPr>
          <p:cNvSpPr>
            <a:spLocks noGrp="1"/>
          </p:cNvSpPr>
          <p:nvPr>
            <p:ph idx="1"/>
          </p:nvPr>
        </p:nvSpPr>
        <p:spPr>
          <a:xfrm>
            <a:off x="0" y="980728"/>
            <a:ext cx="9144000" cy="5877272"/>
          </a:xfrm>
          <a:solidFill>
            <a:schemeClr val="bg1"/>
          </a:solidFill>
        </p:spPr>
        <p:txBody>
          <a:bodyPr/>
          <a:lstStyle/>
          <a:p>
            <a:pPr marL="538163" lvl="1" indent="-398463">
              <a:buFont typeface="+mj-lt"/>
              <a:buAutoNum type="arabicPeriod"/>
            </a:pPr>
            <a:r>
              <a:rPr kumimoji="1" lang="ja-JP" altLang="en-US" sz="2800" b="1" dirty="0"/>
              <a:t>まず</a:t>
            </a:r>
            <a:r>
              <a:rPr kumimoji="1" lang="ja-JP" altLang="en-US" sz="2800" dirty="0"/>
              <a:t>，</a:t>
            </a:r>
            <a:r>
              <a:rPr kumimoji="1" lang="en-US" altLang="ja-JP" sz="2800" b="1" dirty="0"/>
              <a:t>GAFA</a:t>
            </a:r>
            <a:r>
              <a:rPr lang="ja-JP" altLang="en-US" sz="2800" b="1" dirty="0"/>
              <a:t>各社</a:t>
            </a:r>
            <a:r>
              <a:rPr kumimoji="1" lang="ja-JP" altLang="en-US" sz="2800" b="1" dirty="0"/>
              <a:t>の</a:t>
            </a:r>
            <a:r>
              <a:rPr kumimoji="1" lang="ja-JP" altLang="en-US" sz="2800" b="1" dirty="0">
                <a:solidFill>
                  <a:srgbClr val="FF0000"/>
                </a:solidFill>
              </a:rPr>
              <a:t>負債比率</a:t>
            </a:r>
            <a:r>
              <a:rPr kumimoji="1" lang="en-US" altLang="ja-JP" sz="2800" b="1" dirty="0"/>
              <a:t>(</a:t>
            </a:r>
            <a:r>
              <a:rPr kumimoji="1" lang="ja-JP" altLang="en-US" sz="2800" b="1" dirty="0"/>
              <a:t>借金，対総資産比</a:t>
            </a:r>
            <a:r>
              <a:rPr kumimoji="1" lang="en-US" altLang="ja-JP" sz="2800" b="1" dirty="0"/>
              <a:t>)</a:t>
            </a:r>
            <a:r>
              <a:rPr kumimoji="1" lang="ja-JP" altLang="en-US" sz="2800" b="1" dirty="0"/>
              <a:t>をみる</a:t>
            </a:r>
            <a:endParaRPr kumimoji="1" lang="en-US" altLang="ja-JP" sz="2800" b="1" dirty="0"/>
          </a:p>
          <a:p>
            <a:pPr marL="538163" lvl="2" indent="-268288">
              <a:buFont typeface="+mj-lt"/>
              <a:buAutoNum type="arabicPeriod"/>
            </a:pPr>
            <a:r>
              <a:rPr kumimoji="1" lang="ja-JP" altLang="en-US" sz="2400" dirty="0"/>
              <a:t>アマゾンは，</a:t>
            </a:r>
            <a:r>
              <a:rPr lang="en-US" altLang="ja-JP" sz="2400" dirty="0"/>
              <a:t>1996</a:t>
            </a:r>
            <a:r>
              <a:rPr kumimoji="1" lang="ja-JP" altLang="en-US" sz="2400" dirty="0"/>
              <a:t>ー</a:t>
            </a:r>
            <a:r>
              <a:rPr kumimoji="1" lang="en-US" altLang="ja-JP" sz="2400" dirty="0"/>
              <a:t>2025</a:t>
            </a:r>
            <a:r>
              <a:rPr kumimoji="1" lang="ja-JP" altLang="en-US" sz="2400" dirty="0"/>
              <a:t>年に</a:t>
            </a:r>
            <a:r>
              <a:rPr lang="en-US" altLang="ja-JP" sz="2400" dirty="0">
                <a:solidFill>
                  <a:srgbClr val="FF0000"/>
                </a:solidFill>
              </a:rPr>
              <a:t>6</a:t>
            </a:r>
            <a:r>
              <a:rPr kumimoji="1" lang="en-US" altLang="ja-JP" sz="2400" dirty="0">
                <a:solidFill>
                  <a:srgbClr val="FF0000"/>
                </a:solidFill>
              </a:rPr>
              <a:t>3.5</a:t>
            </a:r>
            <a:r>
              <a:rPr lang="ja-JP" altLang="en-US" sz="2400" dirty="0">
                <a:solidFill>
                  <a:srgbClr val="FF0000"/>
                </a:solidFill>
              </a:rPr>
              <a:t>～</a:t>
            </a:r>
            <a:r>
              <a:rPr lang="en-US" altLang="ja-JP" sz="2400" dirty="0">
                <a:solidFill>
                  <a:srgbClr val="FF0000"/>
                </a:solidFill>
              </a:rPr>
              <a:t>187.9</a:t>
            </a:r>
            <a:r>
              <a:rPr kumimoji="1" lang="ja-JP" altLang="en-US" sz="2400" dirty="0">
                <a:solidFill>
                  <a:srgbClr val="FF0000"/>
                </a:solidFill>
              </a:rPr>
              <a:t>％</a:t>
            </a:r>
            <a:r>
              <a:rPr kumimoji="1" lang="ja-JP" altLang="en-US" sz="2400" dirty="0"/>
              <a:t>と高水準</a:t>
            </a:r>
            <a:r>
              <a:rPr lang="ja-JP" altLang="en-US" sz="2400" dirty="0"/>
              <a:t>を続けている。</a:t>
            </a:r>
            <a:endParaRPr lang="en-US" altLang="ja-JP" sz="2400" dirty="0"/>
          </a:p>
          <a:p>
            <a:pPr marL="538163" lvl="2" indent="-268288">
              <a:buFont typeface="+mj-lt"/>
              <a:buAutoNum type="arabicPeriod"/>
            </a:pPr>
            <a:r>
              <a:rPr kumimoji="1" lang="ja-JP" altLang="en-US" sz="2400" dirty="0"/>
              <a:t>アップルは，</a:t>
            </a:r>
            <a:r>
              <a:rPr kumimoji="1" lang="en-US" altLang="ja-JP" sz="2400" dirty="0"/>
              <a:t>1993</a:t>
            </a:r>
            <a:r>
              <a:rPr kumimoji="1" lang="ja-JP" altLang="en-US" sz="2400" dirty="0"/>
              <a:t>ー</a:t>
            </a:r>
            <a:r>
              <a:rPr kumimoji="1" lang="en-US" altLang="ja-JP" sz="2400" dirty="0"/>
              <a:t>2025</a:t>
            </a:r>
            <a:r>
              <a:rPr kumimoji="1" lang="ja-JP" altLang="en-US" sz="2400" dirty="0"/>
              <a:t>年に</a:t>
            </a:r>
            <a:r>
              <a:rPr kumimoji="1" lang="en-US" altLang="ja-JP" sz="2400" dirty="0">
                <a:solidFill>
                  <a:srgbClr val="FF0000"/>
                </a:solidFill>
              </a:rPr>
              <a:t>32.9</a:t>
            </a:r>
            <a:r>
              <a:rPr kumimoji="1" lang="ja-JP" altLang="en-US" sz="2400" dirty="0">
                <a:solidFill>
                  <a:srgbClr val="FF0000"/>
                </a:solidFill>
              </a:rPr>
              <a:t>～</a:t>
            </a:r>
            <a:r>
              <a:rPr kumimoji="1" lang="en-US" altLang="ja-JP" sz="2400" dirty="0">
                <a:solidFill>
                  <a:srgbClr val="FF0000"/>
                </a:solidFill>
              </a:rPr>
              <a:t>85.6</a:t>
            </a:r>
            <a:r>
              <a:rPr kumimoji="1" lang="ja-JP" altLang="en-US" sz="2400" dirty="0">
                <a:solidFill>
                  <a:srgbClr val="FF0000"/>
                </a:solidFill>
              </a:rPr>
              <a:t>％</a:t>
            </a:r>
            <a:r>
              <a:rPr lang="ja-JP" altLang="en-US" sz="2400" dirty="0"/>
              <a:t>の</a:t>
            </a:r>
            <a:r>
              <a:rPr kumimoji="1" lang="ja-JP" altLang="en-US" sz="2400" dirty="0"/>
              <a:t>水準に</a:t>
            </a:r>
            <a:r>
              <a:rPr lang="ja-JP" altLang="en-US" sz="2400" dirty="0"/>
              <a:t>なっ</a:t>
            </a:r>
            <a:r>
              <a:rPr kumimoji="1" lang="ja-JP" altLang="en-US" sz="2400" dirty="0"/>
              <a:t>ている。</a:t>
            </a:r>
            <a:endParaRPr lang="en-US" altLang="ja-JP" sz="2400" dirty="0"/>
          </a:p>
          <a:p>
            <a:pPr marL="538163" lvl="2" indent="-268288">
              <a:buFont typeface="+mj-lt"/>
              <a:buAutoNum type="arabicPeriod"/>
            </a:pPr>
            <a:r>
              <a:rPr kumimoji="1" lang="ja-JP" altLang="en-US" sz="2400" dirty="0"/>
              <a:t>一方，グーグル</a:t>
            </a:r>
            <a:br>
              <a:rPr kumimoji="1" lang="en-US" altLang="ja-JP" sz="2400" dirty="0"/>
            </a:br>
            <a:r>
              <a:rPr kumimoji="1" lang="ja-JP" altLang="en-US" sz="2400" dirty="0"/>
              <a:t>とメタは，それ</a:t>
            </a:r>
            <a:br>
              <a:rPr kumimoji="1" lang="en-US" altLang="ja-JP" sz="2400" dirty="0"/>
            </a:br>
            <a:r>
              <a:rPr kumimoji="1" lang="ja-JP" altLang="en-US" sz="2400" dirty="0"/>
              <a:t>ぞれ</a:t>
            </a:r>
            <a:r>
              <a:rPr kumimoji="1" lang="en-US" altLang="ja-JP" sz="2400" dirty="0"/>
              <a:t>2005</a:t>
            </a:r>
            <a:r>
              <a:rPr kumimoji="1" lang="ja-JP" altLang="en-US" sz="2400" dirty="0"/>
              <a:t>ー</a:t>
            </a:r>
            <a:r>
              <a:rPr kumimoji="1" lang="en-US" altLang="ja-JP" sz="2400" dirty="0"/>
              <a:t>25</a:t>
            </a:r>
            <a:br>
              <a:rPr kumimoji="1" lang="en-US" altLang="ja-JP" sz="2400" dirty="0"/>
            </a:br>
            <a:r>
              <a:rPr kumimoji="1" lang="ja-JP" altLang="en-US" sz="2400" dirty="0"/>
              <a:t>年に</a:t>
            </a:r>
            <a:r>
              <a:rPr lang="en-US" altLang="ja-JP" sz="2400" dirty="0">
                <a:solidFill>
                  <a:srgbClr val="FF0000"/>
                </a:solidFill>
              </a:rPr>
              <a:t>7.8</a:t>
            </a:r>
            <a:r>
              <a:rPr lang="ja-JP" altLang="en-US" sz="2400" dirty="0">
                <a:solidFill>
                  <a:srgbClr val="FF0000"/>
                </a:solidFill>
              </a:rPr>
              <a:t>～</a:t>
            </a:r>
            <a:r>
              <a:rPr lang="en-US" altLang="ja-JP" sz="2400" dirty="0">
                <a:solidFill>
                  <a:srgbClr val="FF0000"/>
                </a:solidFill>
              </a:rPr>
              <a:t>40.4</a:t>
            </a:r>
            <a:br>
              <a:rPr lang="en-US" altLang="ja-JP" sz="2400" dirty="0">
                <a:solidFill>
                  <a:srgbClr val="FF0000"/>
                </a:solidFill>
              </a:rPr>
            </a:br>
            <a:r>
              <a:rPr kumimoji="1" lang="ja-JP" altLang="en-US" sz="2400" dirty="0">
                <a:solidFill>
                  <a:srgbClr val="FF0000"/>
                </a:solidFill>
              </a:rPr>
              <a:t>％，</a:t>
            </a:r>
            <a:r>
              <a:rPr kumimoji="1" lang="en-US" altLang="ja-JP" sz="2400" dirty="0"/>
              <a:t>11</a:t>
            </a:r>
            <a:r>
              <a:rPr kumimoji="1" lang="ja-JP" altLang="en-US" sz="2400" dirty="0"/>
              <a:t>ー</a:t>
            </a:r>
            <a:r>
              <a:rPr kumimoji="1" lang="en-US" altLang="ja-JP" sz="2400" dirty="0"/>
              <a:t>25</a:t>
            </a:r>
            <a:r>
              <a:rPr kumimoji="1" lang="ja-JP" altLang="en-US" sz="2400" dirty="0"/>
              <a:t>年</a:t>
            </a:r>
            <a:br>
              <a:rPr kumimoji="1" lang="en-US" altLang="ja-JP" sz="2400" dirty="0"/>
            </a:br>
            <a:r>
              <a:rPr kumimoji="1" lang="ja-JP" altLang="en-US" sz="2400" dirty="0"/>
              <a:t>に</a:t>
            </a:r>
            <a:r>
              <a:rPr kumimoji="1" lang="en-US" altLang="ja-JP" sz="2400" dirty="0">
                <a:solidFill>
                  <a:srgbClr val="FF0000"/>
                </a:solidFill>
              </a:rPr>
              <a:t>8.9</a:t>
            </a:r>
            <a:r>
              <a:rPr kumimoji="1" lang="ja-JP" altLang="en-US" sz="2400" dirty="0">
                <a:solidFill>
                  <a:srgbClr val="FF0000"/>
                </a:solidFill>
              </a:rPr>
              <a:t>～</a:t>
            </a:r>
            <a:r>
              <a:rPr kumimoji="1" lang="en-US" altLang="ja-JP" sz="2400" dirty="0">
                <a:solidFill>
                  <a:srgbClr val="FF0000"/>
                </a:solidFill>
              </a:rPr>
              <a:t>40.6</a:t>
            </a:r>
            <a:r>
              <a:rPr kumimoji="1" lang="ja-JP" altLang="en-US" sz="2400" dirty="0">
                <a:solidFill>
                  <a:srgbClr val="FF0000"/>
                </a:solidFill>
              </a:rPr>
              <a:t>％</a:t>
            </a:r>
            <a:r>
              <a:rPr kumimoji="1" lang="ja-JP" altLang="en-US" sz="2400" dirty="0"/>
              <a:t>。</a:t>
            </a:r>
            <a:endParaRPr kumimoji="1" lang="en-US" altLang="ja-JP" sz="2400" dirty="0"/>
          </a:p>
          <a:p>
            <a:pPr marL="719138" lvl="3" indent="-180975">
              <a:buClr>
                <a:schemeClr val="tx1"/>
              </a:buClr>
            </a:pPr>
            <a:r>
              <a:rPr lang="ja-JP" altLang="en-US" sz="2000" dirty="0">
                <a:solidFill>
                  <a:srgbClr val="FF0000"/>
                </a:solidFill>
              </a:rPr>
              <a:t>負債比率が高</a:t>
            </a:r>
            <a:br>
              <a:rPr lang="en-US" altLang="ja-JP" sz="2000" dirty="0">
                <a:solidFill>
                  <a:srgbClr val="FF0000"/>
                </a:solidFill>
              </a:rPr>
            </a:br>
            <a:r>
              <a:rPr lang="ja-JP" altLang="en-US" sz="2000" dirty="0">
                <a:solidFill>
                  <a:srgbClr val="FF0000"/>
                </a:solidFill>
              </a:rPr>
              <a:t>まっていること</a:t>
            </a:r>
            <a:br>
              <a:rPr lang="en-US" altLang="ja-JP" sz="2000" dirty="0">
                <a:solidFill>
                  <a:srgbClr val="FF0000"/>
                </a:solidFill>
              </a:rPr>
            </a:br>
            <a:r>
              <a:rPr lang="ja-JP" altLang="en-US" sz="2000" dirty="0">
                <a:solidFill>
                  <a:srgbClr val="FF0000"/>
                </a:solidFill>
              </a:rPr>
              <a:t>は，金融機関化</a:t>
            </a:r>
            <a:br>
              <a:rPr lang="en-US" altLang="ja-JP" sz="2000" dirty="0">
                <a:solidFill>
                  <a:srgbClr val="FF0000"/>
                </a:solidFill>
              </a:rPr>
            </a:br>
            <a:r>
              <a:rPr lang="ja-JP" altLang="en-US" sz="2000" dirty="0">
                <a:solidFill>
                  <a:srgbClr val="FF0000"/>
                </a:solidFill>
              </a:rPr>
              <a:t>の兆候の</a:t>
            </a:r>
            <a:r>
              <a:rPr lang="en-US" altLang="ja-JP" sz="2000" dirty="0">
                <a:solidFill>
                  <a:srgbClr val="FF0000"/>
                </a:solidFill>
              </a:rPr>
              <a:t>1</a:t>
            </a:r>
            <a:r>
              <a:rPr lang="ja-JP" altLang="en-US" sz="2000" dirty="0">
                <a:solidFill>
                  <a:srgbClr val="FF0000"/>
                </a:solidFill>
              </a:rPr>
              <a:t>つ</a:t>
            </a:r>
            <a:r>
              <a:rPr lang="ja-JP" altLang="en-US" sz="2000" dirty="0"/>
              <a:t>で</a:t>
            </a:r>
            <a:br>
              <a:rPr lang="en-US" altLang="ja-JP" sz="2000" dirty="0"/>
            </a:br>
            <a:r>
              <a:rPr lang="ja-JP" altLang="en-US" sz="2000" dirty="0"/>
              <a:t>ある。</a:t>
            </a:r>
            <a:r>
              <a:rPr kumimoji="1" lang="ja-JP" altLang="en-US" sz="2000" dirty="0"/>
              <a:t>アマゾンと</a:t>
            </a:r>
            <a:br>
              <a:rPr kumimoji="1" lang="en-US" altLang="ja-JP" sz="2000" dirty="0"/>
            </a:br>
            <a:r>
              <a:rPr kumimoji="1" lang="ja-JP" altLang="en-US" sz="2000" dirty="0"/>
              <a:t>アップルが該当。</a:t>
            </a:r>
            <a:endParaRPr kumimoji="1" lang="en-US" altLang="ja-JP" sz="2000" dirty="0"/>
          </a:p>
        </p:txBody>
      </p:sp>
      <p:sp>
        <p:nvSpPr>
          <p:cNvPr id="4" name="スライド番号プレースホルダー 3">
            <a:extLst>
              <a:ext uri="{FF2B5EF4-FFF2-40B4-BE49-F238E27FC236}">
                <a16:creationId xmlns:a16="http://schemas.microsoft.com/office/drawing/2014/main" id="{A017A50B-B616-48DA-A052-BFBF9A0F927C}"/>
              </a:ext>
            </a:extLst>
          </p:cNvPr>
          <p:cNvSpPr>
            <a:spLocks noGrp="1"/>
          </p:cNvSpPr>
          <p:nvPr>
            <p:ph type="sldNum" sz="quarter" idx="12"/>
          </p:nvPr>
        </p:nvSpPr>
        <p:spPr/>
        <p:txBody>
          <a:bodyPr/>
          <a:lstStyle/>
          <a:p>
            <a:fld id="{61186DF1-096B-47E5-A479-977D716ECC56}" type="slidenum">
              <a:rPr lang="en-US" altLang="ja-JP" smtClean="0"/>
              <a:pPr/>
              <a:t>18</a:t>
            </a:fld>
            <a:endParaRPr lang="en-US" altLang="ja-JP"/>
          </a:p>
        </p:txBody>
      </p:sp>
      <p:sp>
        <p:nvSpPr>
          <p:cNvPr id="6" name="テキスト ボックス 5">
            <a:extLst>
              <a:ext uri="{FF2B5EF4-FFF2-40B4-BE49-F238E27FC236}">
                <a16:creationId xmlns:a16="http://schemas.microsoft.com/office/drawing/2014/main" id="{EA178B29-E0D8-6661-08DB-3DEB55A0FE11}"/>
              </a:ext>
            </a:extLst>
          </p:cNvPr>
          <p:cNvSpPr txBox="1"/>
          <p:nvPr/>
        </p:nvSpPr>
        <p:spPr>
          <a:xfrm>
            <a:off x="2483768" y="6528128"/>
            <a:ext cx="7017520" cy="261610"/>
          </a:xfrm>
          <a:prstGeom prst="rect">
            <a:avLst/>
          </a:prstGeom>
          <a:noFill/>
        </p:spPr>
        <p:txBody>
          <a:bodyPr wrap="square">
            <a:spAutoFit/>
          </a:bodyPr>
          <a:lstStyle/>
          <a:p>
            <a:r>
              <a:rPr lang="en-US" altLang="ja-JP" sz="1100" dirty="0"/>
              <a:t>(</a:t>
            </a:r>
            <a:r>
              <a:rPr lang="ja-JP" altLang="en-US" sz="1100" dirty="0"/>
              <a:t>注</a:t>
            </a:r>
            <a:r>
              <a:rPr lang="en-US" altLang="ja-JP" sz="1100" dirty="0">
                <a:latin typeface="+mn-lt"/>
                <a:ea typeface="+mn-ea"/>
              </a:rPr>
              <a:t>)</a:t>
            </a:r>
            <a:r>
              <a:rPr lang="ja-JP" altLang="en-US" sz="1100" dirty="0">
                <a:effectLst/>
                <a:latin typeface="+mn-lt"/>
                <a:ea typeface="+mn-ea"/>
                <a:cs typeface="+mn-cs"/>
              </a:rPr>
              <a:t>グーグルの数字は，</a:t>
            </a:r>
            <a:r>
              <a:rPr lang="en-US" altLang="ja-JP" sz="1100" dirty="0">
                <a:effectLst/>
                <a:latin typeface="+mn-lt"/>
                <a:ea typeface="+mn-ea"/>
                <a:cs typeface="+mn-cs"/>
              </a:rPr>
              <a:t>2014</a:t>
            </a:r>
            <a:r>
              <a:rPr lang="ja-JP" altLang="en-US" sz="1100" dirty="0">
                <a:effectLst/>
                <a:latin typeface="+mn-lt"/>
                <a:ea typeface="+mn-ea"/>
                <a:cs typeface="+mn-cs"/>
              </a:rPr>
              <a:t>年から持株会社アルファベット社のものである。</a:t>
            </a:r>
            <a:r>
              <a:rPr lang="ja-JP" altLang="en-US" sz="1100" dirty="0">
                <a:latin typeface="+mn-lt"/>
                <a:ea typeface="+mn-ea"/>
              </a:rPr>
              <a:t>　　</a:t>
            </a:r>
            <a:r>
              <a:rPr lang="en-US" altLang="ja-JP" sz="1100" dirty="0">
                <a:effectLst/>
                <a:latin typeface="+mn-lt"/>
                <a:ea typeface="+mn-ea"/>
                <a:cs typeface="+mn-cs"/>
              </a:rPr>
              <a:t>〔</a:t>
            </a:r>
            <a:r>
              <a:rPr lang="ja-JP" altLang="en-US" sz="1100" dirty="0">
                <a:effectLst/>
                <a:latin typeface="+mn-lt"/>
                <a:ea typeface="+mn-ea"/>
                <a:cs typeface="+mn-cs"/>
              </a:rPr>
              <a:t>出所</a:t>
            </a:r>
            <a:r>
              <a:rPr lang="en-US" altLang="ja-JP" sz="1100" dirty="0">
                <a:effectLst/>
                <a:latin typeface="+mn-lt"/>
                <a:ea typeface="+mn-ea"/>
                <a:cs typeface="+mn-cs"/>
              </a:rPr>
              <a:t>〕</a:t>
            </a:r>
            <a:r>
              <a:rPr lang="ja-JP" altLang="en-US" sz="1100" dirty="0">
                <a:effectLst/>
                <a:latin typeface="+mn-lt"/>
                <a:ea typeface="+mn-ea"/>
                <a:cs typeface="+mn-cs"/>
              </a:rPr>
              <a:t>各社公表資料より作成。</a:t>
            </a:r>
            <a:endParaRPr lang="ja-JP" altLang="en-US" sz="1100" dirty="0"/>
          </a:p>
        </p:txBody>
      </p:sp>
      <p:sp>
        <p:nvSpPr>
          <p:cNvPr id="7" name="タイトル 1">
            <a:extLst>
              <a:ext uri="{FF2B5EF4-FFF2-40B4-BE49-F238E27FC236}">
                <a16:creationId xmlns:a16="http://schemas.microsoft.com/office/drawing/2014/main" id="{140B0CA8-DE3A-2467-3206-97E9D7DFCC00}"/>
              </a:ext>
            </a:extLst>
          </p:cNvPr>
          <p:cNvSpPr txBox="1">
            <a:spLocks/>
          </p:cNvSpPr>
          <p:nvPr/>
        </p:nvSpPr>
        <p:spPr bwMode="auto">
          <a:xfrm>
            <a:off x="98073" y="3952"/>
            <a:ext cx="8947854" cy="97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kumimoji="1" sz="3200" b="1" kern="1200">
                <a:solidFill>
                  <a:schemeClr val="bg1"/>
                </a:solidFill>
                <a:latin typeface="+mj-lt"/>
                <a:ea typeface="+mj-ea"/>
                <a:cs typeface="+mj-cs"/>
              </a:defRPr>
            </a:lvl1pPr>
            <a:lvl2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2pPr>
            <a:lvl3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3pPr>
            <a:lvl4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4pPr>
            <a:lvl5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5pPr>
            <a:lvl6pPr marL="4572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6pPr>
            <a:lvl7pPr marL="9144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7pPr>
            <a:lvl8pPr marL="13716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8pPr>
            <a:lvl9pPr marL="18288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9pPr>
          </a:lstStyle>
          <a:p>
            <a:pPr marL="571500" indent="-571500">
              <a:buFont typeface="+mj-lt"/>
              <a:buAutoNum type="romanUcPeriod" startAt="3"/>
            </a:pPr>
            <a:r>
              <a:rPr lang="en-US" altLang="ja-JP" dirty="0"/>
              <a:t>GAFA</a:t>
            </a:r>
            <a:r>
              <a:rPr lang="ja-JP" altLang="en-US" dirty="0"/>
              <a:t>の金融機関化： </a:t>
            </a:r>
            <a:r>
              <a:rPr lang="en-US" altLang="ja-JP" sz="2800" dirty="0">
                <a:sym typeface="Wingdings" panose="05000000000000000000" pitchFamily="2" charset="2"/>
              </a:rPr>
              <a:t>1.</a:t>
            </a:r>
            <a:r>
              <a:rPr lang="en-US" altLang="ja-JP" sz="2800" dirty="0"/>
              <a:t> GAFA</a:t>
            </a:r>
            <a:r>
              <a:rPr lang="ja-JP" altLang="en-US" sz="2800" dirty="0"/>
              <a:t>各社の比較１</a:t>
            </a:r>
          </a:p>
        </p:txBody>
      </p:sp>
      <p:pic>
        <p:nvPicPr>
          <p:cNvPr id="5" name="図 4">
            <a:extLst>
              <a:ext uri="{FF2B5EF4-FFF2-40B4-BE49-F238E27FC236}">
                <a16:creationId xmlns:a16="http://schemas.microsoft.com/office/drawing/2014/main" id="{2A8A4E3E-0D61-8B53-4413-909B4630F944}"/>
              </a:ext>
            </a:extLst>
          </p:cNvPr>
          <p:cNvPicPr>
            <a:picLocks noChangeAspect="1"/>
          </p:cNvPicPr>
          <p:nvPr/>
        </p:nvPicPr>
        <p:blipFill>
          <a:blip r:embed="rId2"/>
          <a:stretch>
            <a:fillRect/>
          </a:stretch>
        </p:blipFill>
        <p:spPr>
          <a:xfrm>
            <a:off x="2987824" y="2394309"/>
            <a:ext cx="6156176" cy="4020853"/>
          </a:xfrm>
          <a:prstGeom prst="rect">
            <a:avLst/>
          </a:prstGeom>
        </p:spPr>
      </p:pic>
    </p:spTree>
    <p:extLst>
      <p:ext uri="{BB962C8B-B14F-4D97-AF65-F5344CB8AC3E}">
        <p14:creationId xmlns:p14="http://schemas.microsoft.com/office/powerpoint/2010/main" val="3803362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62466E4-0E89-416B-A9BE-63E6014DED73}"/>
              </a:ext>
            </a:extLst>
          </p:cNvPr>
          <p:cNvSpPr>
            <a:spLocks noGrp="1"/>
          </p:cNvSpPr>
          <p:nvPr>
            <p:ph idx="1"/>
          </p:nvPr>
        </p:nvSpPr>
        <p:spPr>
          <a:xfrm>
            <a:off x="-1" y="692696"/>
            <a:ext cx="9127367" cy="6165304"/>
          </a:xfrm>
          <a:solidFill>
            <a:schemeClr val="bg1"/>
          </a:solidFill>
        </p:spPr>
        <p:txBody>
          <a:bodyPr/>
          <a:lstStyle/>
          <a:p>
            <a:pPr marL="534988" lvl="1" indent="-442913">
              <a:buFont typeface="+mj-lt"/>
              <a:buAutoNum type="arabicPeriod" startAt="2"/>
              <a:tabLst>
                <a:tab pos="176213" algn="l"/>
              </a:tabLst>
            </a:pPr>
            <a:r>
              <a:rPr lang="ja-JP" altLang="en-US" sz="2800" dirty="0"/>
              <a:t>次に，</a:t>
            </a:r>
            <a:r>
              <a:rPr kumimoji="1" lang="en-US" altLang="ja-JP" sz="2800" dirty="0"/>
              <a:t>GAFA</a:t>
            </a:r>
            <a:r>
              <a:rPr lang="ja-JP" altLang="en-US" sz="2800" dirty="0"/>
              <a:t>各社</a:t>
            </a:r>
            <a:r>
              <a:rPr kumimoji="1" lang="ja-JP" altLang="en-US" sz="2800" dirty="0"/>
              <a:t>の</a:t>
            </a:r>
            <a:r>
              <a:rPr lang="ja-JP" altLang="en-US" sz="2800" dirty="0">
                <a:solidFill>
                  <a:srgbClr val="FF0000"/>
                </a:solidFill>
              </a:rPr>
              <a:t>証券</a:t>
            </a:r>
            <a:r>
              <a:rPr kumimoji="1" lang="ja-JP" altLang="en-US" sz="2800" dirty="0">
                <a:solidFill>
                  <a:srgbClr val="FF0000"/>
                </a:solidFill>
              </a:rPr>
              <a:t>保有比率</a:t>
            </a:r>
            <a:r>
              <a:rPr kumimoji="1" lang="en-US" altLang="ja-JP" sz="2800" b="1" dirty="0"/>
              <a:t>(</a:t>
            </a:r>
            <a:r>
              <a:rPr kumimoji="1" lang="ja-JP" altLang="en-US" sz="2800" b="1" dirty="0"/>
              <a:t>対総資産比</a:t>
            </a:r>
            <a:r>
              <a:rPr kumimoji="1" lang="en-US" altLang="ja-JP" sz="2800" b="1" dirty="0"/>
              <a:t>)</a:t>
            </a:r>
            <a:r>
              <a:rPr kumimoji="1" lang="ja-JP" altLang="en-US" sz="2800" dirty="0"/>
              <a:t>である。</a:t>
            </a:r>
            <a:endParaRPr kumimoji="1" lang="en-US" altLang="ja-JP" sz="2800" dirty="0"/>
          </a:p>
          <a:p>
            <a:pPr marL="444500" lvl="2" indent="-176213">
              <a:buFont typeface="+mj-lt"/>
              <a:buAutoNum type="arabicPeriod"/>
            </a:pPr>
            <a:r>
              <a:rPr kumimoji="1" lang="ja-JP" altLang="en-US" sz="2400" dirty="0"/>
              <a:t>アップルは，</a:t>
            </a:r>
            <a:r>
              <a:rPr kumimoji="1" lang="en-US" altLang="ja-JP" sz="2400" dirty="0">
                <a:solidFill>
                  <a:srgbClr val="FF0000"/>
                </a:solidFill>
              </a:rPr>
              <a:t>2000</a:t>
            </a:r>
            <a:r>
              <a:rPr kumimoji="1" lang="ja-JP" altLang="en-US" sz="2400" dirty="0">
                <a:solidFill>
                  <a:srgbClr val="FF0000"/>
                </a:solidFill>
              </a:rPr>
              <a:t>ー</a:t>
            </a:r>
            <a:r>
              <a:rPr kumimoji="1" lang="en-US" altLang="ja-JP" sz="2400" dirty="0">
                <a:solidFill>
                  <a:srgbClr val="FF0000"/>
                </a:solidFill>
              </a:rPr>
              <a:t>25</a:t>
            </a:r>
            <a:r>
              <a:rPr kumimoji="1" lang="ja-JP" altLang="en-US" sz="2400" dirty="0">
                <a:solidFill>
                  <a:srgbClr val="FF0000"/>
                </a:solidFill>
              </a:rPr>
              <a:t>年に</a:t>
            </a:r>
            <a:r>
              <a:rPr kumimoji="1" lang="ja-JP" altLang="en-US" sz="2400" dirty="0"/>
              <a:t>対総資産比で</a:t>
            </a:r>
            <a:r>
              <a:rPr kumimoji="1" lang="en-US" altLang="ja-JP" sz="2400" dirty="0">
                <a:solidFill>
                  <a:srgbClr val="FF0000"/>
                </a:solidFill>
              </a:rPr>
              <a:t>26.9</a:t>
            </a:r>
            <a:r>
              <a:rPr kumimoji="1" lang="ja-JP" altLang="en-US" sz="2400" dirty="0">
                <a:solidFill>
                  <a:srgbClr val="FF0000"/>
                </a:solidFill>
              </a:rPr>
              <a:t>～</a:t>
            </a:r>
            <a:r>
              <a:rPr kumimoji="1" lang="en-US" altLang="ja-JP" sz="2400" dirty="0">
                <a:solidFill>
                  <a:srgbClr val="FF0000"/>
                </a:solidFill>
              </a:rPr>
              <a:t>67.5</a:t>
            </a:r>
            <a:r>
              <a:rPr kumimoji="1" lang="ja-JP" altLang="en-US" sz="2400" dirty="0">
                <a:solidFill>
                  <a:srgbClr val="FF0000"/>
                </a:solidFill>
              </a:rPr>
              <a:t>％</a:t>
            </a:r>
            <a:r>
              <a:rPr kumimoji="1" lang="ja-JP" altLang="en-US" sz="2400" dirty="0"/>
              <a:t>と高水準。</a:t>
            </a:r>
            <a:endParaRPr kumimoji="1" lang="en-US" altLang="ja-JP" sz="2400" dirty="0"/>
          </a:p>
          <a:p>
            <a:pPr marL="444500" lvl="2" indent="-176213">
              <a:buFont typeface="+mj-lt"/>
              <a:buAutoNum type="arabicPeriod"/>
            </a:pPr>
            <a:r>
              <a:rPr kumimoji="1" lang="ja-JP" altLang="en-US" sz="2400" dirty="0"/>
              <a:t>グーグルは，</a:t>
            </a:r>
            <a:r>
              <a:rPr kumimoji="1" lang="en-US" altLang="ja-JP" sz="2400" dirty="0">
                <a:solidFill>
                  <a:srgbClr val="FF0000"/>
                </a:solidFill>
              </a:rPr>
              <a:t>16.0</a:t>
            </a:r>
            <a:r>
              <a:rPr kumimoji="1" lang="ja-JP" altLang="en-US" sz="2400" dirty="0">
                <a:solidFill>
                  <a:srgbClr val="FF0000"/>
                </a:solidFill>
              </a:rPr>
              <a:t>～</a:t>
            </a:r>
            <a:r>
              <a:rPr kumimoji="1" lang="en-US" altLang="ja-JP" sz="2400" dirty="0">
                <a:solidFill>
                  <a:srgbClr val="FF0000"/>
                </a:solidFill>
              </a:rPr>
              <a:t>51.3</a:t>
            </a:r>
            <a:r>
              <a:rPr kumimoji="1" lang="ja-JP" altLang="en-US" sz="2400" dirty="0">
                <a:solidFill>
                  <a:srgbClr val="FF0000"/>
                </a:solidFill>
              </a:rPr>
              <a:t>％</a:t>
            </a:r>
            <a:r>
              <a:rPr kumimoji="1" lang="ja-JP" altLang="en-US" sz="2400" dirty="0"/>
              <a:t>とアップルに次いで高い。</a:t>
            </a:r>
            <a:endParaRPr kumimoji="1" lang="en-US" altLang="ja-JP" sz="2400" dirty="0"/>
          </a:p>
          <a:p>
            <a:pPr marL="444500" lvl="2" indent="-176213">
              <a:buFont typeface="+mj-lt"/>
              <a:buAutoNum type="arabicPeriod"/>
            </a:pPr>
            <a:r>
              <a:rPr kumimoji="1" lang="ja-JP" altLang="en-US" sz="2400" dirty="0"/>
              <a:t>メタは，</a:t>
            </a:r>
            <a:r>
              <a:rPr kumimoji="1" lang="en-US" altLang="ja-JP" sz="2400" dirty="0">
                <a:solidFill>
                  <a:srgbClr val="FF0000"/>
                </a:solidFill>
              </a:rPr>
              <a:t>12.3</a:t>
            </a:r>
            <a:r>
              <a:rPr kumimoji="1" lang="ja-JP" altLang="en-US" sz="2400" dirty="0">
                <a:solidFill>
                  <a:srgbClr val="FF0000"/>
                </a:solidFill>
              </a:rPr>
              <a:t>～</a:t>
            </a:r>
            <a:r>
              <a:rPr kumimoji="1" lang="en-US" altLang="ja-JP" sz="2400" dirty="0">
                <a:solidFill>
                  <a:srgbClr val="FF0000"/>
                </a:solidFill>
              </a:rPr>
              <a:t>48.0</a:t>
            </a:r>
            <a:r>
              <a:rPr kumimoji="1" lang="ja-JP" altLang="en-US" sz="2400" dirty="0">
                <a:solidFill>
                  <a:srgbClr val="FF0000"/>
                </a:solidFill>
              </a:rPr>
              <a:t>％</a:t>
            </a:r>
            <a:r>
              <a:rPr kumimoji="1" lang="ja-JP" altLang="en-US" sz="2400" dirty="0"/>
              <a:t>。</a:t>
            </a:r>
            <a:endParaRPr kumimoji="1" lang="en-US" altLang="ja-JP" sz="2400" dirty="0"/>
          </a:p>
          <a:p>
            <a:pPr marL="444500" lvl="2" indent="-176213">
              <a:buFont typeface="+mj-lt"/>
              <a:buAutoNum type="arabicPeriod"/>
            </a:pPr>
            <a:r>
              <a:rPr kumimoji="1" lang="ja-JP" altLang="en-US" sz="2400" dirty="0"/>
              <a:t>アマゾンは，</a:t>
            </a:r>
            <a:r>
              <a:rPr kumimoji="1" lang="en-US" altLang="ja-JP" sz="2400" dirty="0"/>
              <a:t>19</a:t>
            </a:r>
            <a:br>
              <a:rPr kumimoji="1" lang="en-US" altLang="ja-JP" sz="2400" dirty="0"/>
            </a:br>
            <a:r>
              <a:rPr kumimoji="1" lang="en-US" altLang="ja-JP" sz="2400" dirty="0"/>
              <a:t>97</a:t>
            </a:r>
            <a:r>
              <a:rPr kumimoji="1" lang="ja-JP" altLang="en-US" sz="2400" dirty="0"/>
              <a:t>年には</a:t>
            </a:r>
            <a:r>
              <a:rPr kumimoji="1" lang="en-US" altLang="ja-JP" sz="2400" dirty="0"/>
              <a:t>82.4</a:t>
            </a:r>
            <a:r>
              <a:rPr kumimoji="1" lang="ja-JP" altLang="en-US" sz="2400" dirty="0"/>
              <a:t>％</a:t>
            </a:r>
            <a:br>
              <a:rPr kumimoji="1" lang="en-US" altLang="ja-JP" sz="2400" dirty="0"/>
            </a:br>
            <a:r>
              <a:rPr kumimoji="1" lang="ja-JP" altLang="en-US" sz="2400" dirty="0"/>
              <a:t>と飛びぬけてい</a:t>
            </a:r>
            <a:br>
              <a:rPr kumimoji="1" lang="en-US" altLang="ja-JP" sz="2400" dirty="0"/>
            </a:br>
            <a:r>
              <a:rPr kumimoji="1" lang="ja-JP" altLang="en-US" sz="2400" dirty="0"/>
              <a:t>たが，</a:t>
            </a:r>
            <a:r>
              <a:rPr kumimoji="1" lang="en-US" altLang="ja-JP" sz="2400" dirty="0"/>
              <a:t>99</a:t>
            </a:r>
            <a:r>
              <a:rPr kumimoji="1" lang="ja-JP" altLang="en-US" sz="2400" dirty="0"/>
              <a:t>年から</a:t>
            </a:r>
            <a:br>
              <a:rPr kumimoji="1" lang="en-US" altLang="ja-JP" sz="2400" dirty="0"/>
            </a:br>
            <a:r>
              <a:rPr kumimoji="1" lang="ja-JP" altLang="en-US" sz="2400" dirty="0"/>
              <a:t>は</a:t>
            </a:r>
            <a:r>
              <a:rPr kumimoji="1" lang="en-US" altLang="ja-JP" sz="2400" dirty="0">
                <a:solidFill>
                  <a:srgbClr val="FF0000"/>
                </a:solidFill>
              </a:rPr>
              <a:t>2.5</a:t>
            </a:r>
            <a:r>
              <a:rPr lang="ja-JP" altLang="en-US" sz="2400" dirty="0">
                <a:solidFill>
                  <a:srgbClr val="FF0000"/>
                </a:solidFill>
              </a:rPr>
              <a:t>～</a:t>
            </a:r>
            <a:r>
              <a:rPr lang="en-US" altLang="ja-JP" sz="2400" dirty="0">
                <a:solidFill>
                  <a:srgbClr val="FF0000"/>
                </a:solidFill>
              </a:rPr>
              <a:t>28.3</a:t>
            </a:r>
            <a:r>
              <a:rPr kumimoji="1" lang="ja-JP" altLang="en-US" sz="2400" dirty="0">
                <a:solidFill>
                  <a:srgbClr val="FF0000"/>
                </a:solidFill>
              </a:rPr>
              <a:t>％</a:t>
            </a:r>
            <a:r>
              <a:rPr kumimoji="1" lang="ja-JP" altLang="en-US" sz="2400" dirty="0"/>
              <a:t>と</a:t>
            </a:r>
            <a:br>
              <a:rPr kumimoji="1" lang="en-US" altLang="ja-JP" sz="2400" dirty="0"/>
            </a:br>
            <a:r>
              <a:rPr kumimoji="1" lang="ja-JP" altLang="en-US" sz="2400" dirty="0"/>
              <a:t>低水準。</a:t>
            </a:r>
            <a:endParaRPr kumimoji="1" lang="en-US" altLang="ja-JP" sz="2400" dirty="0"/>
          </a:p>
          <a:p>
            <a:pPr marL="360363" lvl="2" indent="-268288"/>
            <a:r>
              <a:rPr lang="ja-JP" altLang="en-US" sz="2400" dirty="0"/>
              <a:t>近年は，</a:t>
            </a:r>
            <a:r>
              <a:rPr lang="en-US" altLang="ja-JP" sz="2400" dirty="0"/>
              <a:t>GAFA</a:t>
            </a:r>
            <a:br>
              <a:rPr lang="en-US" altLang="ja-JP" sz="2400" dirty="0"/>
            </a:br>
            <a:r>
              <a:rPr lang="ja-JP" altLang="en-US" sz="2400" dirty="0"/>
              <a:t>各社の</a:t>
            </a:r>
            <a:r>
              <a:rPr lang="zh-TW" altLang="en-US" sz="2400" dirty="0"/>
              <a:t>証券保</a:t>
            </a:r>
            <a:br>
              <a:rPr lang="en-US" altLang="zh-TW" sz="2400" dirty="0"/>
            </a:br>
            <a:r>
              <a:rPr lang="zh-TW" altLang="en-US" sz="2400" dirty="0"/>
              <a:t>有比率</a:t>
            </a:r>
            <a:r>
              <a:rPr lang="ja-JP" altLang="en-US" sz="2400" dirty="0"/>
              <a:t>は減少</a:t>
            </a:r>
            <a:br>
              <a:rPr lang="en-US" altLang="ja-JP" sz="2400" dirty="0"/>
            </a:br>
            <a:r>
              <a:rPr lang="ja-JP" altLang="en-US" sz="2400" dirty="0"/>
              <a:t>傾向にある。</a:t>
            </a:r>
            <a:endParaRPr lang="en-US" altLang="ja-JP" sz="2400" dirty="0"/>
          </a:p>
          <a:p>
            <a:pPr marL="360363" lvl="2" indent="-268288">
              <a:buNone/>
            </a:pPr>
            <a:r>
              <a:rPr lang="ja-JP" altLang="en-US" sz="2400" dirty="0"/>
              <a:t> ＝ </a:t>
            </a:r>
            <a:r>
              <a:rPr lang="ja-JP" altLang="en-US" sz="2400" dirty="0">
                <a:solidFill>
                  <a:srgbClr val="FF0000"/>
                </a:solidFill>
              </a:rPr>
              <a:t>非</a:t>
            </a:r>
            <a:r>
              <a:rPr lang="ja-JP" altLang="en-US" sz="2400" dirty="0"/>
              <a:t>金融機関化</a:t>
            </a:r>
            <a:endParaRPr lang="en-US" altLang="ja-JP" sz="2400" dirty="0"/>
          </a:p>
          <a:p>
            <a:pPr marL="444500" lvl="2" indent="0">
              <a:buNone/>
            </a:pPr>
            <a:endParaRPr kumimoji="1" lang="en-US" altLang="ja-JP" sz="2400" dirty="0"/>
          </a:p>
        </p:txBody>
      </p:sp>
      <p:sp>
        <p:nvSpPr>
          <p:cNvPr id="4" name="スライド番号プレースホルダー 3">
            <a:extLst>
              <a:ext uri="{FF2B5EF4-FFF2-40B4-BE49-F238E27FC236}">
                <a16:creationId xmlns:a16="http://schemas.microsoft.com/office/drawing/2014/main" id="{2628F788-C946-42FB-990A-22FEF332A294}"/>
              </a:ext>
            </a:extLst>
          </p:cNvPr>
          <p:cNvSpPr>
            <a:spLocks noGrp="1"/>
          </p:cNvSpPr>
          <p:nvPr>
            <p:ph type="sldNum" sz="quarter" idx="12"/>
          </p:nvPr>
        </p:nvSpPr>
        <p:spPr/>
        <p:txBody>
          <a:bodyPr/>
          <a:lstStyle/>
          <a:p>
            <a:fld id="{61186DF1-096B-47E5-A479-977D716ECC56}" type="slidenum">
              <a:rPr lang="en-US" altLang="ja-JP" smtClean="0"/>
              <a:pPr/>
              <a:t>19</a:t>
            </a:fld>
            <a:endParaRPr lang="en-US" altLang="ja-JP"/>
          </a:p>
        </p:txBody>
      </p:sp>
      <p:sp>
        <p:nvSpPr>
          <p:cNvPr id="5" name="タイトル 1">
            <a:extLst>
              <a:ext uri="{FF2B5EF4-FFF2-40B4-BE49-F238E27FC236}">
                <a16:creationId xmlns:a16="http://schemas.microsoft.com/office/drawing/2014/main" id="{466B72EF-5007-4D95-8DCF-C251BCE9FB6E}"/>
              </a:ext>
            </a:extLst>
          </p:cNvPr>
          <p:cNvSpPr txBox="1">
            <a:spLocks/>
          </p:cNvSpPr>
          <p:nvPr/>
        </p:nvSpPr>
        <p:spPr bwMode="auto">
          <a:xfrm>
            <a:off x="179513" y="15081"/>
            <a:ext cx="8947854" cy="605607"/>
          </a:xfrm>
          <a:prstGeom prst="rect">
            <a:avLst/>
          </a:prstGeom>
          <a:solidFill>
            <a:schemeClr val="accent1"/>
          </a:solidFill>
          <a:ln>
            <a:noFill/>
          </a:ln>
          <a:effec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kumimoji="1" sz="3200" b="1" kern="1200">
                <a:solidFill>
                  <a:schemeClr val="bg1"/>
                </a:solidFill>
                <a:latin typeface="+mj-lt"/>
                <a:ea typeface="+mj-ea"/>
                <a:cs typeface="+mj-cs"/>
              </a:defRPr>
            </a:lvl1pPr>
            <a:lvl2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2pPr>
            <a:lvl3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3pPr>
            <a:lvl4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4pPr>
            <a:lvl5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5pPr>
            <a:lvl6pPr marL="4572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6pPr>
            <a:lvl7pPr marL="9144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7pPr>
            <a:lvl8pPr marL="13716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8pPr>
            <a:lvl9pPr marL="18288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9pPr>
          </a:lstStyle>
          <a:p>
            <a:pPr marL="571500" indent="-571500">
              <a:buFont typeface="+mj-lt"/>
              <a:buAutoNum type="romanUcPeriod" startAt="3"/>
            </a:pPr>
            <a:r>
              <a:rPr lang="en-US" altLang="ja-JP" dirty="0"/>
              <a:t>GAFA</a:t>
            </a:r>
            <a:r>
              <a:rPr lang="ja-JP" altLang="en-US" dirty="0"/>
              <a:t>の金融機関化： </a:t>
            </a:r>
            <a:r>
              <a:rPr lang="en-US" altLang="ja-JP" sz="2800" dirty="0">
                <a:sym typeface="Wingdings" panose="05000000000000000000" pitchFamily="2" charset="2"/>
              </a:rPr>
              <a:t>1.</a:t>
            </a:r>
            <a:r>
              <a:rPr lang="en-US" altLang="ja-JP" sz="2800" dirty="0"/>
              <a:t> GAFA</a:t>
            </a:r>
            <a:r>
              <a:rPr lang="ja-JP" altLang="en-US" sz="2800" dirty="0"/>
              <a:t>各社の比較２</a:t>
            </a:r>
          </a:p>
        </p:txBody>
      </p:sp>
      <p:sp>
        <p:nvSpPr>
          <p:cNvPr id="7" name="テキスト ボックス 6">
            <a:extLst>
              <a:ext uri="{FF2B5EF4-FFF2-40B4-BE49-F238E27FC236}">
                <a16:creationId xmlns:a16="http://schemas.microsoft.com/office/drawing/2014/main" id="{D0D31817-8ABD-5C2A-649A-A5FEF16A17C2}"/>
              </a:ext>
            </a:extLst>
          </p:cNvPr>
          <p:cNvSpPr txBox="1"/>
          <p:nvPr/>
        </p:nvSpPr>
        <p:spPr>
          <a:xfrm>
            <a:off x="2526619" y="6592094"/>
            <a:ext cx="6622852" cy="268287"/>
          </a:xfrm>
          <a:prstGeom prst="rect">
            <a:avLst/>
          </a:prstGeom>
          <a:noFill/>
        </p:spPr>
        <p:txBody>
          <a:bodyPr wrap="square">
            <a:spAutoFit/>
          </a:bodyPr>
          <a:lstStyle/>
          <a:p>
            <a:r>
              <a:rPr lang="en-US" altLang="ja-JP" sz="1100" dirty="0"/>
              <a:t>(</a:t>
            </a:r>
            <a:r>
              <a:rPr lang="ja-JP" altLang="en-US" sz="1100" dirty="0"/>
              <a:t>注</a:t>
            </a:r>
            <a:r>
              <a:rPr lang="en-US" altLang="ja-JP" sz="1100" dirty="0">
                <a:latin typeface="+mn-lt"/>
                <a:ea typeface="+mn-ea"/>
              </a:rPr>
              <a:t>)</a:t>
            </a:r>
            <a:r>
              <a:rPr lang="ja-JP" altLang="en-US" sz="1100" dirty="0">
                <a:effectLst/>
                <a:latin typeface="+mn-lt"/>
                <a:ea typeface="+mn-ea"/>
                <a:cs typeface="+mn-cs"/>
              </a:rPr>
              <a:t>グーグルの数字は，</a:t>
            </a:r>
            <a:r>
              <a:rPr lang="en-US" altLang="ja-JP" sz="1100" dirty="0">
                <a:effectLst/>
                <a:latin typeface="+mn-lt"/>
                <a:ea typeface="+mn-ea"/>
                <a:cs typeface="+mn-cs"/>
              </a:rPr>
              <a:t>2014</a:t>
            </a:r>
            <a:r>
              <a:rPr lang="ja-JP" altLang="en-US" sz="1100" dirty="0">
                <a:effectLst/>
                <a:latin typeface="+mn-lt"/>
                <a:ea typeface="+mn-ea"/>
                <a:cs typeface="+mn-cs"/>
              </a:rPr>
              <a:t>年から持株会社アルファベット社のものである。</a:t>
            </a:r>
            <a:r>
              <a:rPr lang="ja-JP" altLang="en-US" sz="1100" dirty="0">
                <a:latin typeface="+mn-lt"/>
                <a:ea typeface="+mn-ea"/>
              </a:rPr>
              <a:t>　　</a:t>
            </a:r>
            <a:r>
              <a:rPr lang="en-US" altLang="ja-JP" sz="1100" dirty="0">
                <a:effectLst/>
                <a:latin typeface="+mn-lt"/>
                <a:ea typeface="+mn-ea"/>
                <a:cs typeface="+mn-cs"/>
              </a:rPr>
              <a:t>〔</a:t>
            </a:r>
            <a:r>
              <a:rPr lang="ja-JP" altLang="en-US" sz="1100" dirty="0">
                <a:effectLst/>
                <a:latin typeface="+mn-lt"/>
                <a:ea typeface="+mn-ea"/>
                <a:cs typeface="+mn-cs"/>
              </a:rPr>
              <a:t>出所</a:t>
            </a:r>
            <a:r>
              <a:rPr lang="en-US" altLang="ja-JP" sz="1100" dirty="0">
                <a:effectLst/>
                <a:latin typeface="+mn-lt"/>
                <a:ea typeface="+mn-ea"/>
                <a:cs typeface="+mn-cs"/>
              </a:rPr>
              <a:t>〕</a:t>
            </a:r>
            <a:r>
              <a:rPr lang="ja-JP" altLang="en-US" sz="1100" dirty="0">
                <a:effectLst/>
                <a:latin typeface="+mn-lt"/>
                <a:ea typeface="+mn-ea"/>
                <a:cs typeface="+mn-cs"/>
              </a:rPr>
              <a:t>各社公表資料より作成。</a:t>
            </a:r>
            <a:endParaRPr lang="ja-JP" altLang="en-US" sz="1100" dirty="0"/>
          </a:p>
        </p:txBody>
      </p:sp>
      <p:pic>
        <p:nvPicPr>
          <p:cNvPr id="8" name="図 7">
            <a:extLst>
              <a:ext uri="{FF2B5EF4-FFF2-40B4-BE49-F238E27FC236}">
                <a16:creationId xmlns:a16="http://schemas.microsoft.com/office/drawing/2014/main" id="{8E0B457E-9665-5B93-DCE0-53F7C9922996}"/>
              </a:ext>
            </a:extLst>
          </p:cNvPr>
          <p:cNvPicPr>
            <a:picLocks noChangeAspect="1"/>
          </p:cNvPicPr>
          <p:nvPr/>
        </p:nvPicPr>
        <p:blipFill>
          <a:blip r:embed="rId2"/>
          <a:stretch>
            <a:fillRect/>
          </a:stretch>
        </p:blipFill>
        <p:spPr>
          <a:xfrm>
            <a:off x="2923525" y="2451635"/>
            <a:ext cx="6220475" cy="4161948"/>
          </a:xfrm>
          <a:prstGeom prst="rect">
            <a:avLst/>
          </a:prstGeom>
        </p:spPr>
      </p:pic>
    </p:spTree>
    <p:extLst>
      <p:ext uri="{BB962C8B-B14F-4D97-AF65-F5344CB8AC3E}">
        <p14:creationId xmlns:p14="http://schemas.microsoft.com/office/powerpoint/2010/main" val="325055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011F816-438D-4A09-9D35-43E769B1DCFE}"/>
              </a:ext>
            </a:extLst>
          </p:cNvPr>
          <p:cNvSpPr>
            <a:spLocks noGrp="1"/>
          </p:cNvSpPr>
          <p:nvPr>
            <p:ph type="title"/>
          </p:nvPr>
        </p:nvSpPr>
        <p:spPr/>
        <p:txBody>
          <a:bodyPr/>
          <a:lstStyle/>
          <a:p>
            <a:r>
              <a:rPr kumimoji="1" lang="ja-JP" altLang="en-US" dirty="0"/>
              <a:t>要　旨</a:t>
            </a:r>
          </a:p>
        </p:txBody>
      </p:sp>
      <p:sp>
        <p:nvSpPr>
          <p:cNvPr id="3" name="コンテンツ プレースホルダー 2">
            <a:extLst>
              <a:ext uri="{FF2B5EF4-FFF2-40B4-BE49-F238E27FC236}">
                <a16:creationId xmlns:a16="http://schemas.microsoft.com/office/drawing/2014/main" id="{CE53E635-4FE1-4998-9F03-61771E58F754}"/>
              </a:ext>
            </a:extLst>
          </p:cNvPr>
          <p:cNvSpPr>
            <a:spLocks noGrp="1"/>
          </p:cNvSpPr>
          <p:nvPr>
            <p:ph idx="1"/>
          </p:nvPr>
        </p:nvSpPr>
        <p:spPr>
          <a:xfrm>
            <a:off x="0" y="980728"/>
            <a:ext cx="9144000" cy="5877272"/>
          </a:xfrm>
        </p:spPr>
        <p:txBody>
          <a:bodyPr/>
          <a:lstStyle/>
          <a:p>
            <a:r>
              <a:rPr kumimoji="1" lang="ja-JP" altLang="en-US" sz="2800" dirty="0"/>
              <a:t>ここ数年，巨大</a:t>
            </a:r>
            <a:r>
              <a:rPr kumimoji="1" lang="ja-JP" altLang="en-US" sz="2800" dirty="0">
                <a:solidFill>
                  <a:srgbClr val="FF0000"/>
                </a:solidFill>
              </a:rPr>
              <a:t>テック</a:t>
            </a:r>
            <a:br>
              <a:rPr kumimoji="1" lang="en-US" altLang="ja-JP" sz="2800" dirty="0">
                <a:solidFill>
                  <a:srgbClr val="FF0000"/>
                </a:solidFill>
              </a:rPr>
            </a:br>
            <a:r>
              <a:rPr kumimoji="1" lang="ja-JP" altLang="en-US" sz="2800" dirty="0">
                <a:solidFill>
                  <a:srgbClr val="FF0000"/>
                </a:solidFill>
              </a:rPr>
              <a:t>企業</a:t>
            </a:r>
            <a:r>
              <a:rPr lang="ja-JP" altLang="en-US" sz="2800" baseline="30000" dirty="0"/>
              <a:t>注）</a:t>
            </a:r>
            <a:r>
              <a:rPr kumimoji="1" lang="ja-JP" altLang="en-US" sz="2800" dirty="0"/>
              <a:t>である</a:t>
            </a:r>
            <a:r>
              <a:rPr kumimoji="1" lang="en-US" altLang="ja-JP" sz="2800" dirty="0"/>
              <a:t>GAFA</a:t>
            </a:r>
            <a:br>
              <a:rPr kumimoji="1" lang="en-US" altLang="ja-JP" sz="2800" dirty="0"/>
            </a:br>
            <a:r>
              <a:rPr kumimoji="1" lang="en-US" altLang="ja-JP" sz="2800" dirty="0"/>
              <a:t>(</a:t>
            </a:r>
            <a:r>
              <a:rPr kumimoji="1" lang="ja-JP" altLang="en-US" sz="2800" dirty="0">
                <a:solidFill>
                  <a:srgbClr val="FF0000"/>
                </a:solidFill>
              </a:rPr>
              <a:t>グーグル，アップル，</a:t>
            </a:r>
            <a:br>
              <a:rPr kumimoji="1" lang="en-US" altLang="ja-JP" sz="2800" dirty="0">
                <a:solidFill>
                  <a:srgbClr val="FF0000"/>
                </a:solidFill>
              </a:rPr>
            </a:br>
            <a:r>
              <a:rPr kumimoji="1" lang="ja-JP" altLang="en-US" sz="2800" dirty="0">
                <a:solidFill>
                  <a:srgbClr val="FF0000"/>
                </a:solidFill>
              </a:rPr>
              <a:t>メタ</a:t>
            </a:r>
            <a:r>
              <a:rPr kumimoji="1" lang="ja-JP" altLang="en-US" sz="2800" dirty="0"/>
              <a:t>（旧フェイスブック</a:t>
            </a:r>
            <a:br>
              <a:rPr kumimoji="1" lang="en-US" altLang="ja-JP" sz="2800" dirty="0"/>
            </a:br>
            <a:r>
              <a:rPr kumimoji="1" lang="ja-JP" altLang="en-US" sz="2800" dirty="0"/>
              <a:t>），</a:t>
            </a:r>
            <a:r>
              <a:rPr kumimoji="1" lang="ja-JP" altLang="en-US" sz="2800" dirty="0">
                <a:solidFill>
                  <a:srgbClr val="FF0000"/>
                </a:solidFill>
              </a:rPr>
              <a:t>アマゾン</a:t>
            </a:r>
            <a:r>
              <a:rPr kumimoji="1" lang="en-US" altLang="ja-JP" sz="2800" dirty="0"/>
              <a:t>)</a:t>
            </a:r>
            <a:r>
              <a:rPr kumimoji="1" lang="ja-JP" altLang="en-US" sz="2800" dirty="0"/>
              <a:t>が注目</a:t>
            </a:r>
            <a:br>
              <a:rPr kumimoji="1" lang="en-US" altLang="ja-JP" sz="2800" dirty="0"/>
            </a:br>
            <a:r>
              <a:rPr kumimoji="1" lang="ja-JP" altLang="en-US" sz="2800" dirty="0"/>
              <a:t>されている</a:t>
            </a:r>
            <a:r>
              <a:rPr kumimoji="1" lang="ja-JP" altLang="en-US" dirty="0"/>
              <a:t>（</a:t>
            </a:r>
            <a:r>
              <a:rPr lang="ja-JP" altLang="en-US" dirty="0"/>
              <a:t>注）</a:t>
            </a:r>
            <a:r>
              <a:rPr kumimoji="1" lang="ja-JP" altLang="en-US" dirty="0"/>
              <a:t>テック企業とは， </a:t>
            </a:r>
            <a:r>
              <a:rPr kumimoji="1" lang="en-US" altLang="ja-JP" dirty="0"/>
              <a:t>ICT</a:t>
            </a:r>
            <a:r>
              <a:rPr kumimoji="1" lang="zh-TW" altLang="en-US" dirty="0"/>
              <a:t>（情報通信技術）</a:t>
            </a:r>
            <a:r>
              <a:rPr kumimoji="1" lang="ja-JP" altLang="en-US" dirty="0"/>
              <a:t>などの科学技術（テクノロジー）を駆使したビジネスを展開している企業である）</a:t>
            </a:r>
            <a:r>
              <a:rPr kumimoji="1" lang="ja-JP" altLang="en-US" sz="2800" dirty="0"/>
              <a:t>。</a:t>
            </a:r>
            <a:endParaRPr kumimoji="1" lang="en-US" altLang="ja-JP" sz="2800" dirty="0"/>
          </a:p>
          <a:p>
            <a:pPr lvl="1"/>
            <a:r>
              <a:rPr kumimoji="1" lang="ja-JP" altLang="en-US" sz="2400" dirty="0"/>
              <a:t>講義では，テック企業である</a:t>
            </a:r>
            <a:r>
              <a:rPr kumimoji="1" lang="en-US" altLang="ja-JP" sz="2400" dirty="0">
                <a:solidFill>
                  <a:srgbClr val="FF0000"/>
                </a:solidFill>
              </a:rPr>
              <a:t>GAFA</a:t>
            </a:r>
            <a:r>
              <a:rPr kumimoji="1" lang="ja-JP" altLang="en-US" sz="2400" dirty="0">
                <a:solidFill>
                  <a:srgbClr val="FF0000"/>
                </a:solidFill>
              </a:rPr>
              <a:t>の金融証券業務</a:t>
            </a:r>
            <a:r>
              <a:rPr kumimoji="1" lang="ja-JP" altLang="en-US" sz="2400" dirty="0"/>
              <a:t>を扱う</a:t>
            </a:r>
            <a:r>
              <a:rPr kumimoji="1" lang="ja-JP" altLang="en-US" dirty="0"/>
              <a:t>。</a:t>
            </a:r>
          </a:p>
          <a:p>
            <a:r>
              <a:rPr kumimoji="1" lang="ja-JP" altLang="en-US" sz="2800" dirty="0"/>
              <a:t>具体的には，</a:t>
            </a:r>
            <a:r>
              <a:rPr kumimoji="1" lang="en-US" altLang="ja-JP" sz="2800" dirty="0"/>
              <a:t>GAFA</a:t>
            </a:r>
            <a:r>
              <a:rPr kumimoji="1" lang="ja-JP" altLang="en-US" sz="2800" dirty="0"/>
              <a:t>各社が</a:t>
            </a:r>
            <a:endParaRPr kumimoji="1" lang="en-US" altLang="ja-JP" sz="2800" dirty="0"/>
          </a:p>
          <a:p>
            <a:pPr marL="857250" lvl="1" indent="-457200">
              <a:buClr>
                <a:schemeClr val="tx1"/>
              </a:buClr>
              <a:buFont typeface="+mj-lt"/>
              <a:buAutoNum type="arabicPeriod"/>
            </a:pPr>
            <a:r>
              <a:rPr kumimoji="1" lang="ja-JP" altLang="en-US" sz="2400" dirty="0">
                <a:solidFill>
                  <a:srgbClr val="FF0000"/>
                </a:solidFill>
              </a:rPr>
              <a:t>銀行の決済と貸付</a:t>
            </a:r>
            <a:r>
              <a:rPr kumimoji="1" lang="ja-JP" altLang="en-US" sz="2400" dirty="0"/>
              <a:t>にどのように進出しているか，</a:t>
            </a:r>
            <a:endParaRPr kumimoji="1" lang="en-US" altLang="ja-JP" sz="2400" dirty="0"/>
          </a:p>
          <a:p>
            <a:pPr marL="857250" lvl="1" indent="-457200">
              <a:buClr>
                <a:schemeClr val="tx1"/>
              </a:buClr>
              <a:buFont typeface="+mj-lt"/>
              <a:buAutoNum type="arabicPeriod"/>
            </a:pPr>
            <a:r>
              <a:rPr lang="ja-JP" altLang="en-US" sz="2400" dirty="0">
                <a:solidFill>
                  <a:srgbClr val="FF0000"/>
                </a:solidFill>
              </a:rPr>
              <a:t>負債</a:t>
            </a:r>
            <a:r>
              <a:rPr lang="ja-JP" altLang="en-US" sz="2400" dirty="0"/>
              <a:t>（借金）</a:t>
            </a:r>
            <a:r>
              <a:rPr kumimoji="1" lang="ja-JP" altLang="en-US" sz="2400" dirty="0"/>
              <a:t>と</a:t>
            </a:r>
            <a:r>
              <a:rPr kumimoji="1" lang="ja-JP" altLang="en-US" sz="2400" dirty="0">
                <a:solidFill>
                  <a:srgbClr val="FF0000"/>
                </a:solidFill>
              </a:rPr>
              <a:t>証券投資</a:t>
            </a:r>
            <a:r>
              <a:rPr kumimoji="1" lang="ja-JP" altLang="en-US" sz="2400" dirty="0"/>
              <a:t>にどのように進出しているか，</a:t>
            </a:r>
            <a:endParaRPr kumimoji="1" lang="en-US" altLang="ja-JP" sz="2400" dirty="0"/>
          </a:p>
          <a:p>
            <a:pPr marL="857250" lvl="1" indent="-457200"/>
            <a:r>
              <a:rPr kumimoji="1" lang="ja-JP" altLang="en-US" sz="2400" dirty="0"/>
              <a:t>である。そしてこれらが</a:t>
            </a:r>
            <a:r>
              <a:rPr kumimoji="1" lang="ja-JP" altLang="en-US" sz="2400" dirty="0">
                <a:solidFill>
                  <a:srgbClr val="FF0000"/>
                </a:solidFill>
              </a:rPr>
              <a:t>アメリカの経済成長</a:t>
            </a:r>
            <a:r>
              <a:rPr lang="ja-JP" altLang="en-US" sz="2400" b="1" dirty="0"/>
              <a:t>（</a:t>
            </a:r>
            <a:r>
              <a:rPr lang="en-US" altLang="ja-JP" sz="2400" b="1" dirty="0"/>
              <a:t>GDP</a:t>
            </a:r>
            <a:r>
              <a:rPr lang="ja-JP" altLang="en-US" sz="2400" b="1" dirty="0"/>
              <a:t>）</a:t>
            </a:r>
            <a:r>
              <a:rPr kumimoji="1" lang="ja-JP" altLang="en-US" sz="2400" dirty="0">
                <a:solidFill>
                  <a:srgbClr val="FF0000"/>
                </a:solidFill>
              </a:rPr>
              <a:t>にどのような影響をあたえているか</a:t>
            </a:r>
            <a:r>
              <a:rPr kumimoji="1" lang="ja-JP" altLang="en-US" sz="2400" dirty="0"/>
              <a:t>を考察する。</a:t>
            </a:r>
          </a:p>
        </p:txBody>
      </p:sp>
      <p:sp>
        <p:nvSpPr>
          <p:cNvPr id="4" name="スライド番号プレースホルダー 3">
            <a:extLst>
              <a:ext uri="{FF2B5EF4-FFF2-40B4-BE49-F238E27FC236}">
                <a16:creationId xmlns:a16="http://schemas.microsoft.com/office/drawing/2014/main" id="{CF34AC75-4E37-4056-8184-F52C25F3841B}"/>
              </a:ext>
            </a:extLst>
          </p:cNvPr>
          <p:cNvSpPr>
            <a:spLocks noGrp="1"/>
          </p:cNvSpPr>
          <p:nvPr>
            <p:ph type="sldNum" sz="quarter" idx="12"/>
          </p:nvPr>
        </p:nvSpPr>
        <p:spPr/>
        <p:txBody>
          <a:bodyPr/>
          <a:lstStyle/>
          <a:p>
            <a:fld id="{61186DF1-096B-47E5-A479-977D716ECC56}" type="slidenum">
              <a:rPr lang="en-US" altLang="ja-JP" smtClean="0"/>
              <a:pPr/>
              <a:t>2</a:t>
            </a:fld>
            <a:endParaRPr lang="en-US" altLang="ja-JP" dirty="0"/>
          </a:p>
        </p:txBody>
      </p:sp>
      <p:pic>
        <p:nvPicPr>
          <p:cNvPr id="13314" name="Picture 2" descr="GAFA全解剖､あらゆる産業をのみ込む4巨人 4社の実像を知ることが必要だ | 特集 | 東洋経済オンライン">
            <a:extLst>
              <a:ext uri="{FF2B5EF4-FFF2-40B4-BE49-F238E27FC236}">
                <a16:creationId xmlns:a16="http://schemas.microsoft.com/office/drawing/2014/main" id="{8E205D4E-4EBF-3576-70D7-C64E7BD57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0058" y="0"/>
            <a:ext cx="5583942" cy="3140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6305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書籍の扱いから始まったデジタル帝国 Amazon - 株式会社ワサビ">
            <a:extLst>
              <a:ext uri="{FF2B5EF4-FFF2-40B4-BE49-F238E27FC236}">
                <a16:creationId xmlns:a16="http://schemas.microsoft.com/office/drawing/2014/main" id="{F43E49BA-102D-DC82-2DE3-507264CB1EB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37698" y="-12576"/>
            <a:ext cx="5606301" cy="315354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296366B2-5749-4A1A-9AAB-15486F315B59}"/>
              </a:ext>
            </a:extLst>
          </p:cNvPr>
          <p:cNvSpPr>
            <a:spLocks noGrp="1"/>
          </p:cNvSpPr>
          <p:nvPr>
            <p:ph type="title"/>
          </p:nvPr>
        </p:nvSpPr>
        <p:spPr>
          <a:xfrm>
            <a:off x="35496" y="0"/>
            <a:ext cx="3600400" cy="908720"/>
          </a:xfrm>
        </p:spPr>
        <p:txBody>
          <a:bodyPr/>
          <a:lstStyle/>
          <a:p>
            <a:pPr marL="571500" indent="-571500">
              <a:buFont typeface="+mj-lt"/>
              <a:buAutoNum type="romanUcPeriod" startAt="3"/>
            </a:pPr>
            <a:r>
              <a:rPr lang="en-US" altLang="ja-JP" dirty="0"/>
              <a:t>GAFA</a:t>
            </a:r>
            <a:r>
              <a:rPr lang="ja-JP" altLang="en-US" dirty="0"/>
              <a:t>の金融機関化： </a:t>
            </a:r>
            <a:r>
              <a:rPr lang="en-US" altLang="ja-JP" sz="2800" dirty="0"/>
              <a:t>2</a:t>
            </a:r>
            <a:r>
              <a:rPr lang="en-US" altLang="ja-JP" sz="2800" dirty="0">
                <a:sym typeface="Wingdings" panose="05000000000000000000" pitchFamily="2" charset="2"/>
              </a:rPr>
              <a:t>. </a:t>
            </a:r>
            <a:r>
              <a:rPr kumimoji="1" lang="ja-JP" altLang="en-US" sz="2800" dirty="0"/>
              <a:t>アマゾン</a:t>
            </a:r>
          </a:p>
        </p:txBody>
      </p:sp>
      <p:sp>
        <p:nvSpPr>
          <p:cNvPr id="3" name="コンテンツ プレースホルダー 2">
            <a:extLst>
              <a:ext uri="{FF2B5EF4-FFF2-40B4-BE49-F238E27FC236}">
                <a16:creationId xmlns:a16="http://schemas.microsoft.com/office/drawing/2014/main" id="{F46329AA-FFC4-4DFB-9790-CBA1DBFFF145}"/>
              </a:ext>
            </a:extLst>
          </p:cNvPr>
          <p:cNvSpPr>
            <a:spLocks noGrp="1"/>
          </p:cNvSpPr>
          <p:nvPr>
            <p:ph idx="1"/>
          </p:nvPr>
        </p:nvSpPr>
        <p:spPr>
          <a:xfrm>
            <a:off x="0" y="980728"/>
            <a:ext cx="9108504" cy="5877272"/>
          </a:xfrm>
          <a:noFill/>
        </p:spPr>
        <p:txBody>
          <a:bodyPr/>
          <a:lstStyle/>
          <a:p>
            <a:r>
              <a:rPr kumimoji="1" lang="ja-JP" altLang="en-US" sz="2800" dirty="0"/>
              <a:t>アマゾンは</a:t>
            </a:r>
            <a:r>
              <a:rPr kumimoji="1" lang="en-US" altLang="ja-JP" sz="2800" dirty="0"/>
              <a:t>1995</a:t>
            </a:r>
            <a:r>
              <a:rPr kumimoji="1" lang="ja-JP" altLang="en-US" sz="2800" dirty="0"/>
              <a:t>年，</a:t>
            </a:r>
            <a:br>
              <a:rPr kumimoji="1" lang="en-US" altLang="ja-JP" sz="2800" dirty="0"/>
            </a:br>
            <a:r>
              <a:rPr kumimoji="1" lang="ja-JP" altLang="en-US" sz="2800" dirty="0"/>
              <a:t>オンライン書店として</a:t>
            </a:r>
            <a:br>
              <a:rPr kumimoji="1" lang="en-US" altLang="ja-JP" sz="2800" dirty="0"/>
            </a:br>
            <a:r>
              <a:rPr kumimoji="1" lang="ja-JP" altLang="en-US" sz="2800" dirty="0"/>
              <a:t>サービスを開始</a:t>
            </a:r>
            <a:endParaRPr kumimoji="1" lang="en-US" altLang="ja-JP" sz="2800" dirty="0"/>
          </a:p>
          <a:p>
            <a:pPr marL="541338" lvl="1" indent="-271463"/>
            <a:r>
              <a:rPr kumimoji="1" lang="en-US" altLang="ja-JP" sz="2400" dirty="0"/>
              <a:t>1997</a:t>
            </a:r>
            <a:r>
              <a:rPr kumimoji="1" lang="ja-JP" altLang="en-US" sz="2400" dirty="0"/>
              <a:t>年，</a:t>
            </a:r>
            <a:r>
              <a:rPr kumimoji="1" lang="zh-TW" altLang="en-US" sz="2400" dirty="0"/>
              <a:t>新規株式公</a:t>
            </a:r>
            <a:br>
              <a:rPr kumimoji="1" lang="en-US" altLang="zh-TW" sz="2400" dirty="0"/>
            </a:br>
            <a:r>
              <a:rPr kumimoji="1" lang="zh-TW" altLang="en-US" sz="2400" dirty="0"/>
              <a:t>開</a:t>
            </a:r>
            <a:r>
              <a:rPr kumimoji="1" lang="en-US" altLang="zh-TW" sz="2400" dirty="0"/>
              <a:t>(IPO)</a:t>
            </a:r>
            <a:endParaRPr kumimoji="1" lang="en-US" altLang="ja-JP" sz="2400" dirty="0"/>
          </a:p>
          <a:p>
            <a:pPr marL="715963" lvl="2" indent="-271463"/>
            <a:r>
              <a:rPr lang="ja-JP" altLang="en-US" sz="2200" dirty="0"/>
              <a:t>このとき，</a:t>
            </a:r>
            <a:r>
              <a:rPr lang="ja-JP" altLang="en-US" sz="2200" dirty="0">
                <a:solidFill>
                  <a:srgbClr val="FF0000"/>
                </a:solidFill>
              </a:rPr>
              <a:t>証券投資比率が</a:t>
            </a:r>
            <a:r>
              <a:rPr lang="en-US" altLang="ja-JP" sz="2200" dirty="0">
                <a:solidFill>
                  <a:srgbClr val="FF0000"/>
                </a:solidFill>
              </a:rPr>
              <a:t>80</a:t>
            </a:r>
            <a:r>
              <a:rPr lang="ja-JP" altLang="en-US" sz="2200" dirty="0">
                <a:solidFill>
                  <a:srgbClr val="FF0000"/>
                </a:solidFill>
              </a:rPr>
              <a:t>％を超え</a:t>
            </a:r>
            <a:r>
              <a:rPr lang="en-US" altLang="ja-JP" sz="2200" dirty="0"/>
              <a:t>(</a:t>
            </a:r>
            <a:r>
              <a:rPr lang="ja-JP" altLang="en-US" sz="2200" dirty="0"/>
              <a:t>図表２ </a:t>
            </a:r>
            <a:r>
              <a:rPr lang="zh-TW" altLang="en-US" sz="2200" dirty="0"/>
              <a:t>証券投資比率</a:t>
            </a:r>
            <a:r>
              <a:rPr lang="en-US" altLang="ja-JP" sz="2200" dirty="0"/>
              <a:t>)</a:t>
            </a:r>
            <a:r>
              <a:rPr lang="ja-JP" altLang="en-US" sz="2200" dirty="0"/>
              <a:t>，</a:t>
            </a:r>
            <a:r>
              <a:rPr kumimoji="1" lang="ja-JP" altLang="en-US" sz="2200" dirty="0"/>
              <a:t>少し遅れて</a:t>
            </a:r>
            <a:r>
              <a:rPr kumimoji="1" lang="ja-JP" altLang="en-US" sz="2200" dirty="0">
                <a:solidFill>
                  <a:srgbClr val="FF0000"/>
                </a:solidFill>
              </a:rPr>
              <a:t>負債比率が上昇</a:t>
            </a:r>
            <a:r>
              <a:rPr kumimoji="1" lang="ja-JP" altLang="en-US" sz="2200" dirty="0"/>
              <a:t>している</a:t>
            </a:r>
            <a:r>
              <a:rPr lang="en-US" altLang="ja-JP" sz="2200" dirty="0"/>
              <a:t>(</a:t>
            </a:r>
            <a:r>
              <a:rPr lang="ja-JP" altLang="en-US" sz="2200" dirty="0"/>
              <a:t>図表１ 負債比率</a:t>
            </a:r>
            <a:r>
              <a:rPr lang="en-US" altLang="ja-JP" sz="2200" dirty="0"/>
              <a:t>)</a:t>
            </a:r>
            <a:r>
              <a:rPr lang="ja-JP" altLang="en-US" sz="2200" dirty="0"/>
              <a:t> </a:t>
            </a:r>
            <a:r>
              <a:rPr kumimoji="1" lang="ja-JP" altLang="en-US" sz="2200" dirty="0"/>
              <a:t>。</a:t>
            </a:r>
            <a:br>
              <a:rPr kumimoji="1" lang="en-US" altLang="ja-JP" sz="2200" dirty="0"/>
            </a:br>
            <a:r>
              <a:rPr kumimoji="1" lang="ja-JP" altLang="en-US" sz="2200" dirty="0"/>
              <a:t> </a:t>
            </a:r>
            <a:r>
              <a:rPr lang="ja-JP" altLang="en-US" sz="2200" dirty="0"/>
              <a:t>＝ 金融機関化</a:t>
            </a:r>
            <a:endParaRPr kumimoji="1" lang="en-US" altLang="ja-JP" sz="2200" dirty="0"/>
          </a:p>
          <a:p>
            <a:pPr marL="541338" lvl="1" indent="-271463"/>
            <a:r>
              <a:rPr kumimoji="1" lang="en-US" altLang="ja-JP" dirty="0"/>
              <a:t>1998</a:t>
            </a:r>
            <a:r>
              <a:rPr kumimoji="1" lang="ja-JP" altLang="en-US" dirty="0"/>
              <a:t>年</a:t>
            </a:r>
            <a:r>
              <a:rPr kumimoji="1" lang="en-US" altLang="ja-JP" dirty="0"/>
              <a:t>6</a:t>
            </a:r>
            <a:r>
              <a:rPr kumimoji="1" lang="ja-JP" altLang="en-US" dirty="0"/>
              <a:t>月，ミュージックストアを開設し音楽配信事業に参入。</a:t>
            </a:r>
            <a:r>
              <a:rPr kumimoji="1" lang="en-US" altLang="ja-JP" dirty="0"/>
              <a:t>1999</a:t>
            </a:r>
            <a:r>
              <a:rPr kumimoji="1" lang="ja-JP" altLang="en-US" dirty="0"/>
              <a:t>年</a:t>
            </a:r>
            <a:r>
              <a:rPr kumimoji="1" lang="en-US" altLang="ja-JP" dirty="0"/>
              <a:t>6</a:t>
            </a:r>
            <a:r>
              <a:rPr kumimoji="1" lang="ja-JP" altLang="en-US" dirty="0"/>
              <a:t>月，ユーザーが累計</a:t>
            </a:r>
            <a:r>
              <a:rPr kumimoji="1" lang="en-US" altLang="ja-JP" dirty="0"/>
              <a:t>1,000</a:t>
            </a:r>
            <a:r>
              <a:rPr kumimoji="1" lang="ja-JP" altLang="en-US" dirty="0"/>
              <a:t>万人に。</a:t>
            </a:r>
            <a:r>
              <a:rPr kumimoji="1" lang="en-US" altLang="ja-JP" dirty="0"/>
              <a:t>1999</a:t>
            </a:r>
            <a:r>
              <a:rPr kumimoji="1" lang="ja-JP" altLang="en-US" dirty="0"/>
              <a:t>年</a:t>
            </a:r>
            <a:r>
              <a:rPr kumimoji="1" lang="en-US" altLang="ja-JP" dirty="0"/>
              <a:t>9</a:t>
            </a:r>
            <a:r>
              <a:rPr kumimoji="1" lang="ja-JP" altLang="en-US" dirty="0"/>
              <a:t>月，米特許商標庁でワンクリック特許が認められる。</a:t>
            </a:r>
            <a:r>
              <a:rPr kumimoji="1" lang="en-US" altLang="ja-JP" dirty="0"/>
              <a:t>1999</a:t>
            </a:r>
            <a:r>
              <a:rPr kumimoji="1" lang="ja-JP" altLang="en-US" dirty="0"/>
              <a:t>年</a:t>
            </a:r>
            <a:r>
              <a:rPr kumimoji="1" lang="en-US" altLang="ja-JP" dirty="0"/>
              <a:t>12</a:t>
            </a:r>
            <a:r>
              <a:rPr kumimoji="1" lang="ja-JP" altLang="en-US" dirty="0"/>
              <a:t>月，ジェフ・ベゾス，タイム誌の今年の人になる。</a:t>
            </a:r>
            <a:endParaRPr kumimoji="1" lang="en-US" altLang="ja-JP" dirty="0"/>
          </a:p>
          <a:p>
            <a:pPr marL="541338" lvl="1" indent="-271463"/>
            <a:r>
              <a:rPr kumimoji="1" lang="en-US" altLang="ja-JP" sz="2400" dirty="0">
                <a:solidFill>
                  <a:srgbClr val="FF0000"/>
                </a:solidFill>
              </a:rPr>
              <a:t>2001</a:t>
            </a:r>
            <a:r>
              <a:rPr kumimoji="1" lang="ja-JP" altLang="en-US" sz="2400" dirty="0">
                <a:solidFill>
                  <a:srgbClr val="FF0000"/>
                </a:solidFill>
              </a:rPr>
              <a:t>年第</a:t>
            </a:r>
            <a:r>
              <a:rPr kumimoji="1" lang="en-US" altLang="ja-JP" sz="2400" dirty="0">
                <a:solidFill>
                  <a:srgbClr val="FF0000"/>
                </a:solidFill>
              </a:rPr>
              <a:t>4</a:t>
            </a:r>
            <a:r>
              <a:rPr kumimoji="1" lang="ja-JP" altLang="en-US" sz="2400" dirty="0">
                <a:solidFill>
                  <a:srgbClr val="FF0000"/>
                </a:solidFill>
              </a:rPr>
              <a:t>四半期に初めて利益を計上</a:t>
            </a:r>
            <a:r>
              <a:rPr kumimoji="1" lang="ja-JP" altLang="en-US" sz="2400" dirty="0"/>
              <a:t>した。</a:t>
            </a:r>
            <a:endParaRPr kumimoji="1" lang="en-US" altLang="ja-JP" sz="2400" dirty="0"/>
          </a:p>
          <a:p>
            <a:pPr marL="541338" lvl="1" indent="-271463"/>
            <a:r>
              <a:rPr kumimoji="1" lang="en-US" altLang="ja-JP" dirty="0"/>
              <a:t>2002</a:t>
            </a:r>
            <a:r>
              <a:rPr kumimoji="1" lang="ja-JP" altLang="en-US" dirty="0"/>
              <a:t>年</a:t>
            </a:r>
            <a:r>
              <a:rPr kumimoji="1" lang="en-US" altLang="ja-JP" dirty="0"/>
              <a:t>7</a:t>
            </a:r>
            <a:r>
              <a:rPr kumimoji="1" lang="ja-JP" altLang="en-US" dirty="0"/>
              <a:t>月，クラウドサービスプラットフォームのアマゾンウェブサービス </a:t>
            </a:r>
            <a:r>
              <a:rPr kumimoji="1" lang="en-US" altLang="ja-JP" dirty="0"/>
              <a:t>(AWS)</a:t>
            </a:r>
            <a:r>
              <a:rPr kumimoji="1" lang="ja-JP" altLang="en-US" dirty="0"/>
              <a:t> を開始。</a:t>
            </a:r>
            <a:r>
              <a:rPr lang="en-US" altLang="ja-JP" dirty="0"/>
              <a:t>2002</a:t>
            </a:r>
            <a:r>
              <a:rPr lang="ja-JP" altLang="en-US" dirty="0"/>
              <a:t>年</a:t>
            </a:r>
            <a:r>
              <a:rPr lang="en-US" altLang="ja-JP" dirty="0"/>
              <a:t>11</a:t>
            </a:r>
            <a:r>
              <a:rPr lang="ja-JP" altLang="en-US" dirty="0"/>
              <a:t>月</a:t>
            </a:r>
            <a:r>
              <a:rPr lang="en-US" altLang="ja-JP" dirty="0"/>
              <a:t>6</a:t>
            </a:r>
            <a:r>
              <a:rPr lang="ja-JP" altLang="en-US" dirty="0"/>
              <a:t>日，アマゾンマーケットプレイスをオープン。</a:t>
            </a:r>
            <a:r>
              <a:rPr lang="en-US" altLang="ja-JP" dirty="0"/>
              <a:t>2000</a:t>
            </a:r>
            <a:r>
              <a:rPr lang="ja-JP" altLang="en-US" dirty="0"/>
              <a:t>－</a:t>
            </a:r>
            <a:r>
              <a:rPr lang="en-US" altLang="ja-JP" dirty="0"/>
              <a:t>04</a:t>
            </a:r>
            <a:r>
              <a:rPr lang="ja-JP" altLang="en-US" dirty="0"/>
              <a:t>年に，負債比率が</a:t>
            </a:r>
            <a:r>
              <a:rPr lang="en-US" altLang="ja-JP" dirty="0"/>
              <a:t>100</a:t>
            </a:r>
            <a:r>
              <a:rPr lang="ja-JP" altLang="en-US" dirty="0"/>
              <a:t>％を超えているのは</a:t>
            </a:r>
            <a:r>
              <a:rPr lang="ja-JP" altLang="en-US" dirty="0">
                <a:solidFill>
                  <a:srgbClr val="FF0000"/>
                </a:solidFill>
              </a:rPr>
              <a:t>債務超過</a:t>
            </a:r>
            <a:r>
              <a:rPr lang="ja-JP" altLang="en-US" dirty="0"/>
              <a:t>のため</a:t>
            </a:r>
            <a:r>
              <a:rPr lang="en-US" altLang="ja-JP" dirty="0"/>
              <a:t>(</a:t>
            </a:r>
            <a:r>
              <a:rPr lang="ja-JP" altLang="en-US" dirty="0"/>
              <a:t>図表１　負債比率</a:t>
            </a:r>
            <a:r>
              <a:rPr lang="en-US" altLang="ja-JP" dirty="0"/>
              <a:t>)</a:t>
            </a:r>
            <a:r>
              <a:rPr lang="ja-JP" altLang="en-US" dirty="0"/>
              <a:t> 。</a:t>
            </a:r>
            <a:endParaRPr kumimoji="1" lang="en-US" altLang="ja-JP" dirty="0"/>
          </a:p>
          <a:p>
            <a:pPr lvl="1"/>
            <a:endParaRPr lang="en-US" altLang="ja-JP" dirty="0"/>
          </a:p>
        </p:txBody>
      </p:sp>
      <p:sp>
        <p:nvSpPr>
          <p:cNvPr id="4" name="スライド番号プレースホルダー 3">
            <a:extLst>
              <a:ext uri="{FF2B5EF4-FFF2-40B4-BE49-F238E27FC236}">
                <a16:creationId xmlns:a16="http://schemas.microsoft.com/office/drawing/2014/main" id="{7DC95200-A5A1-4114-A090-862045FA4254}"/>
              </a:ext>
            </a:extLst>
          </p:cNvPr>
          <p:cNvSpPr>
            <a:spLocks noGrp="1"/>
          </p:cNvSpPr>
          <p:nvPr>
            <p:ph type="sldNum" sz="quarter" idx="12"/>
          </p:nvPr>
        </p:nvSpPr>
        <p:spPr/>
        <p:txBody>
          <a:bodyPr/>
          <a:lstStyle/>
          <a:p>
            <a:fld id="{61186DF1-096B-47E5-A479-977D716ECC56}" type="slidenum">
              <a:rPr lang="en-US" altLang="ja-JP" smtClean="0"/>
              <a:pPr/>
              <a:t>20</a:t>
            </a:fld>
            <a:endParaRPr lang="en-US" altLang="ja-JP"/>
          </a:p>
        </p:txBody>
      </p:sp>
    </p:spTree>
    <p:extLst>
      <p:ext uri="{BB962C8B-B14F-4D97-AF65-F5344CB8AC3E}">
        <p14:creationId xmlns:p14="http://schemas.microsoft.com/office/powerpoint/2010/main" val="425662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25CD727E-B7F2-4FF1-B088-6A128ABA3190}"/>
              </a:ext>
            </a:extLst>
          </p:cNvPr>
          <p:cNvSpPr>
            <a:spLocks noGrp="1"/>
          </p:cNvSpPr>
          <p:nvPr>
            <p:ph idx="1"/>
          </p:nvPr>
        </p:nvSpPr>
        <p:spPr>
          <a:xfrm>
            <a:off x="0" y="980728"/>
            <a:ext cx="9144000" cy="5877272"/>
          </a:xfrm>
          <a:noFill/>
        </p:spPr>
        <p:txBody>
          <a:bodyPr/>
          <a:lstStyle/>
          <a:p>
            <a:r>
              <a:rPr kumimoji="1" lang="ja-JP" altLang="en-US" sz="2800" dirty="0"/>
              <a:t>アップル</a:t>
            </a:r>
            <a:r>
              <a:rPr kumimoji="1" lang="en-US" altLang="ja-JP" sz="2800" dirty="0"/>
              <a:t>(1980</a:t>
            </a:r>
            <a:r>
              <a:rPr kumimoji="1" lang="ja-JP" altLang="en-US" sz="2800" dirty="0"/>
              <a:t>年に新規</a:t>
            </a:r>
            <a:br>
              <a:rPr kumimoji="1" lang="en-US" altLang="ja-JP" sz="2800" dirty="0"/>
            </a:br>
            <a:r>
              <a:rPr kumimoji="1" lang="ja-JP" altLang="en-US" sz="2800" dirty="0"/>
              <a:t>株式公開</a:t>
            </a:r>
            <a:r>
              <a:rPr kumimoji="1" lang="en-US" altLang="ja-JP" sz="2800" dirty="0"/>
              <a:t>(IPO))</a:t>
            </a:r>
            <a:r>
              <a:rPr kumimoji="1" lang="ja-JP" altLang="en-US" sz="2800" dirty="0"/>
              <a:t>のスティ</a:t>
            </a:r>
            <a:br>
              <a:rPr kumimoji="1" lang="en-US" altLang="ja-JP" sz="2800" dirty="0"/>
            </a:br>
            <a:r>
              <a:rPr kumimoji="1" lang="ja-JP" altLang="en-US" sz="2800" dirty="0"/>
              <a:t>ーブ・ジョブズ</a:t>
            </a:r>
            <a:r>
              <a:rPr lang="ja-JP" altLang="en-US" sz="2800" dirty="0"/>
              <a:t>は</a:t>
            </a:r>
            <a:r>
              <a:rPr kumimoji="1" lang="en-US" altLang="ja-JP" sz="2800" dirty="0"/>
              <a:t>1997</a:t>
            </a:r>
            <a:r>
              <a:rPr kumimoji="1" lang="ja-JP" altLang="en-US" sz="2800" dirty="0"/>
              <a:t>～</a:t>
            </a:r>
            <a:br>
              <a:rPr kumimoji="1" lang="en-US" altLang="ja-JP" sz="2800" dirty="0"/>
            </a:br>
            <a:r>
              <a:rPr kumimoji="1" lang="en-US" altLang="ja-JP" sz="2800" dirty="0"/>
              <a:t>2011</a:t>
            </a:r>
            <a:r>
              <a:rPr kumimoji="1" lang="ja-JP" altLang="en-US" sz="2800" dirty="0"/>
              <a:t>年に</a:t>
            </a:r>
            <a:r>
              <a:rPr kumimoji="1" lang="en-US" altLang="ja-JP" sz="2800" dirty="0"/>
              <a:t>CEO</a:t>
            </a:r>
            <a:r>
              <a:rPr kumimoji="1" lang="ja-JP" altLang="en-US" sz="2800" dirty="0"/>
              <a:t>であった。</a:t>
            </a:r>
            <a:endParaRPr kumimoji="1" lang="en-US" altLang="ja-JP" sz="2800" dirty="0"/>
          </a:p>
          <a:p>
            <a:pPr lvl="1"/>
            <a:r>
              <a:rPr lang="ja-JP" altLang="en-US" sz="2400" dirty="0"/>
              <a:t>その後，ティム・クック</a:t>
            </a:r>
            <a:r>
              <a:rPr lang="en-US" altLang="ja-JP" sz="2400" dirty="0"/>
              <a:t>CEO</a:t>
            </a:r>
            <a:r>
              <a:rPr lang="ja-JP" altLang="en-US" sz="2400" dirty="0"/>
              <a:t>の時代に，</a:t>
            </a:r>
            <a:r>
              <a:rPr lang="ja-JP" altLang="en-US" sz="2400" dirty="0">
                <a:solidFill>
                  <a:srgbClr val="FF0000"/>
                </a:solidFill>
              </a:rPr>
              <a:t>負債比率が上昇</a:t>
            </a:r>
            <a:r>
              <a:rPr lang="ja-JP" altLang="en-US" sz="2400" dirty="0"/>
              <a:t>した</a:t>
            </a:r>
            <a:r>
              <a:rPr lang="en-US" altLang="ja-JP" sz="2400" dirty="0"/>
              <a:t>(</a:t>
            </a:r>
            <a:r>
              <a:rPr lang="ja-JP" altLang="en-US" sz="2400" dirty="0"/>
              <a:t>図表１ 負債比率</a:t>
            </a:r>
            <a:r>
              <a:rPr lang="en-US" altLang="ja-JP" sz="2400" dirty="0"/>
              <a:t>)</a:t>
            </a:r>
            <a:r>
              <a:rPr lang="ja-JP" altLang="en-US" sz="2400" dirty="0"/>
              <a:t>。</a:t>
            </a:r>
            <a:r>
              <a:rPr lang="zh-TW" altLang="en-US" sz="2400" dirty="0"/>
              <a:t> </a:t>
            </a:r>
            <a:r>
              <a:rPr lang="ja-JP" altLang="en-US" sz="2400" dirty="0"/>
              <a:t>＝</a:t>
            </a:r>
            <a:r>
              <a:rPr lang="zh-TW" altLang="en-US" sz="2400" dirty="0"/>
              <a:t> 金融機関化</a:t>
            </a:r>
            <a:r>
              <a:rPr lang="ja-JP" altLang="en-US" sz="2400" dirty="0"/>
              <a:t>（証券投資比率は一貫して高い。図表２ </a:t>
            </a:r>
            <a:r>
              <a:rPr lang="zh-TW" altLang="en-US" sz="2400" dirty="0"/>
              <a:t>証券投資比率</a:t>
            </a:r>
            <a:r>
              <a:rPr lang="ja-JP" altLang="en-US" sz="2400" dirty="0"/>
              <a:t>）</a:t>
            </a:r>
            <a:endParaRPr lang="en-US" altLang="ja-JP" sz="2400" dirty="0"/>
          </a:p>
          <a:p>
            <a:pPr lvl="1"/>
            <a:r>
              <a:rPr lang="ja-JP" altLang="en-US" sz="2400" dirty="0"/>
              <a:t>ジョブズ時代の主な製品</a:t>
            </a:r>
            <a:endParaRPr lang="en-US" altLang="ja-JP" sz="2400" dirty="0"/>
          </a:p>
          <a:p>
            <a:pPr lvl="2"/>
            <a:r>
              <a:rPr kumimoji="1" lang="en-US" altLang="ja-JP" sz="2000" dirty="0"/>
              <a:t>1998</a:t>
            </a:r>
            <a:r>
              <a:rPr kumimoji="1" lang="ja-JP" altLang="en-US" sz="2000" dirty="0"/>
              <a:t>年</a:t>
            </a:r>
            <a:r>
              <a:rPr kumimoji="1" lang="en-US" altLang="ja-JP" sz="2000" dirty="0"/>
              <a:t>8</a:t>
            </a:r>
            <a:r>
              <a:rPr kumimoji="1" lang="ja-JP" altLang="en-US" sz="2000" dirty="0"/>
              <a:t>月</a:t>
            </a:r>
            <a:r>
              <a:rPr kumimoji="1" lang="en-US" altLang="ja-JP" sz="2000" dirty="0"/>
              <a:t>15</a:t>
            </a:r>
            <a:r>
              <a:rPr kumimoji="1" lang="ja-JP" altLang="en-US" sz="2000" dirty="0"/>
              <a:t>日，デザイン重視の</a:t>
            </a:r>
            <a:r>
              <a:rPr kumimoji="1" lang="en-US" altLang="ja-JP" sz="2000" dirty="0"/>
              <a:t>iMac</a:t>
            </a:r>
            <a:r>
              <a:rPr kumimoji="1" lang="ja-JP" altLang="en-US" sz="2000" dirty="0"/>
              <a:t>発売</a:t>
            </a:r>
            <a:endParaRPr kumimoji="1" lang="en-US" altLang="ja-JP" sz="2000" dirty="0"/>
          </a:p>
          <a:p>
            <a:pPr lvl="2"/>
            <a:r>
              <a:rPr kumimoji="1" lang="en-US" altLang="ja-JP" sz="2000" dirty="0"/>
              <a:t>2001</a:t>
            </a:r>
            <a:r>
              <a:rPr kumimoji="1" lang="ja-JP" altLang="en-US" sz="2000" dirty="0"/>
              <a:t>年，大容量ハードディスクドライブ型携帯音楽プレイヤー</a:t>
            </a:r>
            <a:r>
              <a:rPr kumimoji="1" lang="en-US" altLang="ja-JP" sz="2000" dirty="0"/>
              <a:t>iPod</a:t>
            </a:r>
            <a:r>
              <a:rPr kumimoji="1" lang="ja-JP" altLang="en-US" sz="2000" dirty="0"/>
              <a:t>を発売</a:t>
            </a:r>
            <a:endParaRPr kumimoji="1" lang="en-US" altLang="ja-JP" sz="2000" dirty="0"/>
          </a:p>
          <a:p>
            <a:pPr lvl="2"/>
            <a:r>
              <a:rPr kumimoji="1" lang="en-US" altLang="ja-JP" sz="2000" dirty="0"/>
              <a:t>2007</a:t>
            </a:r>
            <a:r>
              <a:rPr kumimoji="1" lang="ja-JP" altLang="en-US" sz="2000" dirty="0"/>
              <a:t>年</a:t>
            </a:r>
            <a:r>
              <a:rPr kumimoji="1" lang="en-US" altLang="ja-JP" sz="2000" dirty="0"/>
              <a:t>6</a:t>
            </a:r>
            <a:r>
              <a:rPr kumimoji="1" lang="ja-JP" altLang="en-US" sz="2000" dirty="0"/>
              <a:t>月</a:t>
            </a:r>
            <a:r>
              <a:rPr kumimoji="1" lang="en-US" altLang="ja-JP" sz="2000" dirty="0"/>
              <a:t>29</a:t>
            </a:r>
            <a:r>
              <a:rPr kumimoji="1" lang="ja-JP" altLang="en-US" sz="2000" dirty="0"/>
              <a:t>日，</a:t>
            </a:r>
            <a:r>
              <a:rPr kumimoji="1" lang="en-US" altLang="ja-JP" sz="2000" dirty="0"/>
              <a:t>iPhone</a:t>
            </a:r>
            <a:r>
              <a:rPr lang="ja-JP" altLang="en-US" sz="2000" dirty="0"/>
              <a:t>，</a:t>
            </a:r>
            <a:r>
              <a:rPr kumimoji="1" lang="en-US" altLang="ja-JP" sz="2000" dirty="0"/>
              <a:t>2010</a:t>
            </a:r>
            <a:r>
              <a:rPr kumimoji="1" lang="ja-JP" altLang="en-US" sz="2000" dirty="0"/>
              <a:t>年，タブレット</a:t>
            </a:r>
            <a:r>
              <a:rPr kumimoji="1" lang="en-US" altLang="ja-JP" sz="2000" dirty="0"/>
              <a:t>iPad</a:t>
            </a:r>
            <a:r>
              <a:rPr kumimoji="1" lang="ja-JP" altLang="en-US" sz="2000" dirty="0"/>
              <a:t>を発売</a:t>
            </a:r>
            <a:endParaRPr kumimoji="1" lang="en-US" altLang="ja-JP" sz="2000" dirty="0"/>
          </a:p>
          <a:p>
            <a:pPr lvl="1"/>
            <a:r>
              <a:rPr lang="ja-JP" altLang="en-US" sz="2400" dirty="0"/>
              <a:t>クックの時代の主な製品</a:t>
            </a:r>
            <a:endParaRPr lang="en-US" altLang="ja-JP" sz="2400" dirty="0"/>
          </a:p>
          <a:p>
            <a:pPr lvl="2"/>
            <a:r>
              <a:rPr kumimoji="1" lang="en-US" altLang="ja-JP" sz="2000" dirty="0"/>
              <a:t>2015</a:t>
            </a:r>
            <a:r>
              <a:rPr kumimoji="1" lang="ja-JP" altLang="en-US" sz="2000" dirty="0"/>
              <a:t>年</a:t>
            </a:r>
            <a:r>
              <a:rPr kumimoji="1" lang="en-US" altLang="ja-JP" sz="2000" dirty="0"/>
              <a:t>4</a:t>
            </a:r>
            <a:r>
              <a:rPr kumimoji="1" lang="ja-JP" altLang="en-US" sz="2000" dirty="0"/>
              <a:t>月，ウェアラブル端末のアップル・ウォッチ，</a:t>
            </a:r>
            <a:r>
              <a:rPr kumimoji="1" lang="en-US" altLang="ja-JP" sz="2000" dirty="0"/>
              <a:t>2016</a:t>
            </a:r>
            <a:r>
              <a:rPr kumimoji="1" lang="ja-JP" altLang="en-US" sz="2000" dirty="0"/>
              <a:t>年</a:t>
            </a:r>
            <a:r>
              <a:rPr kumimoji="1" lang="en-US" altLang="ja-JP" sz="2000" dirty="0"/>
              <a:t>12</a:t>
            </a:r>
            <a:r>
              <a:rPr kumimoji="1" lang="ja-JP" altLang="en-US" sz="2000" dirty="0"/>
              <a:t>月</a:t>
            </a:r>
            <a:r>
              <a:rPr kumimoji="1" lang="en-US" altLang="ja-JP" sz="2000" dirty="0"/>
              <a:t>13</a:t>
            </a:r>
            <a:r>
              <a:rPr kumimoji="1" lang="ja-JP" altLang="en-US" sz="2000" dirty="0"/>
              <a:t>日，</a:t>
            </a:r>
            <a:r>
              <a:rPr kumimoji="1" lang="en-US" altLang="ja-JP" sz="2000" dirty="0" err="1"/>
              <a:t>AirPods</a:t>
            </a:r>
            <a:r>
              <a:rPr lang="ja-JP" altLang="en-US" sz="2000" dirty="0"/>
              <a:t>，</a:t>
            </a:r>
            <a:r>
              <a:rPr kumimoji="1" lang="en-US" altLang="ja-JP" sz="2000" dirty="0"/>
              <a:t>2018</a:t>
            </a:r>
            <a:r>
              <a:rPr kumimoji="1" lang="ja-JP" altLang="en-US" sz="2000" dirty="0"/>
              <a:t>年</a:t>
            </a:r>
            <a:r>
              <a:rPr kumimoji="1" lang="en-US" altLang="ja-JP" sz="2000" dirty="0"/>
              <a:t>2</a:t>
            </a:r>
            <a:r>
              <a:rPr kumimoji="1" lang="ja-JP" altLang="en-US" sz="2000" dirty="0"/>
              <a:t>月</a:t>
            </a:r>
            <a:r>
              <a:rPr kumimoji="1" lang="en-US" altLang="ja-JP" sz="2000" dirty="0"/>
              <a:t>9</a:t>
            </a:r>
            <a:r>
              <a:rPr kumimoji="1" lang="ja-JP" altLang="en-US" sz="2000" dirty="0"/>
              <a:t>日，スマートスピーカー</a:t>
            </a:r>
            <a:r>
              <a:rPr kumimoji="1" lang="en-US" altLang="ja-JP" sz="2000" dirty="0" err="1"/>
              <a:t>HomePod</a:t>
            </a:r>
            <a:r>
              <a:rPr kumimoji="1" lang="ja-JP" altLang="en-US" sz="2000" dirty="0"/>
              <a:t>を発売。</a:t>
            </a:r>
            <a:endParaRPr kumimoji="1" lang="en-US" altLang="ja-JP" sz="2000" dirty="0"/>
          </a:p>
          <a:p>
            <a:endParaRPr kumimoji="1" lang="ja-JP" altLang="en-US" dirty="0"/>
          </a:p>
        </p:txBody>
      </p:sp>
      <p:sp>
        <p:nvSpPr>
          <p:cNvPr id="4" name="スライド番号プレースホルダー 3">
            <a:extLst>
              <a:ext uri="{FF2B5EF4-FFF2-40B4-BE49-F238E27FC236}">
                <a16:creationId xmlns:a16="http://schemas.microsoft.com/office/drawing/2014/main" id="{8FF7D30C-9268-450F-9301-DFDFD691876D}"/>
              </a:ext>
            </a:extLst>
          </p:cNvPr>
          <p:cNvSpPr>
            <a:spLocks noGrp="1"/>
          </p:cNvSpPr>
          <p:nvPr>
            <p:ph type="sldNum" sz="quarter" idx="12"/>
          </p:nvPr>
        </p:nvSpPr>
        <p:spPr/>
        <p:txBody>
          <a:bodyPr/>
          <a:lstStyle/>
          <a:p>
            <a:fld id="{61186DF1-096B-47E5-A479-977D716ECC56}" type="slidenum">
              <a:rPr lang="en-US" altLang="ja-JP" smtClean="0"/>
              <a:pPr/>
              <a:t>21</a:t>
            </a:fld>
            <a:endParaRPr lang="en-US" altLang="ja-JP"/>
          </a:p>
        </p:txBody>
      </p:sp>
      <p:sp>
        <p:nvSpPr>
          <p:cNvPr id="5" name="タイトル 1">
            <a:extLst>
              <a:ext uri="{FF2B5EF4-FFF2-40B4-BE49-F238E27FC236}">
                <a16:creationId xmlns:a16="http://schemas.microsoft.com/office/drawing/2014/main" id="{94B2CC65-0C5D-4BCD-99B0-97BAF13DB0DF}"/>
              </a:ext>
            </a:extLst>
          </p:cNvPr>
          <p:cNvSpPr txBox="1">
            <a:spLocks/>
          </p:cNvSpPr>
          <p:nvPr/>
        </p:nvSpPr>
        <p:spPr bwMode="auto">
          <a:xfrm>
            <a:off x="467544" y="23965"/>
            <a:ext cx="3604570" cy="956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kumimoji="1" sz="3200" b="1" kern="1200">
                <a:solidFill>
                  <a:schemeClr val="bg1"/>
                </a:solidFill>
                <a:latin typeface="+mj-lt"/>
                <a:ea typeface="+mj-ea"/>
                <a:cs typeface="+mj-cs"/>
              </a:defRPr>
            </a:lvl1pPr>
            <a:lvl2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2pPr>
            <a:lvl3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3pPr>
            <a:lvl4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4pPr>
            <a:lvl5pPr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5pPr>
            <a:lvl6pPr marL="4572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6pPr>
            <a:lvl7pPr marL="9144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7pPr>
            <a:lvl8pPr marL="13716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8pPr>
            <a:lvl9pPr marL="1828800" algn="l" rtl="0" fontAlgn="base">
              <a:spcBef>
                <a:spcPct val="0"/>
              </a:spcBef>
              <a:spcAft>
                <a:spcPct val="0"/>
              </a:spcAft>
              <a:defRPr kumimoji="1" sz="3600">
                <a:solidFill>
                  <a:schemeClr val="bg1"/>
                </a:solidFill>
                <a:latin typeface="ＭＳ Ｐゴシック" panose="020B0600070205080204" pitchFamily="50" charset="-128"/>
                <a:ea typeface="ＭＳ Ｐゴシック" panose="020B0600070205080204" pitchFamily="50" charset="-128"/>
              </a:defRPr>
            </a:lvl9pPr>
          </a:lstStyle>
          <a:p>
            <a:pPr marL="571500" indent="-571500">
              <a:buFont typeface="+mj-lt"/>
              <a:buAutoNum type="romanUcPeriod" startAt="3"/>
            </a:pPr>
            <a:r>
              <a:rPr lang="en-US" altLang="ja-JP" dirty="0"/>
              <a:t>GAFA</a:t>
            </a:r>
            <a:r>
              <a:rPr lang="ja-JP" altLang="en-US" dirty="0"/>
              <a:t>の金融機関化： </a:t>
            </a:r>
            <a:r>
              <a:rPr lang="en-US" altLang="ja-JP" sz="2800" dirty="0">
                <a:sym typeface="Wingdings" panose="05000000000000000000" pitchFamily="2" charset="2"/>
              </a:rPr>
              <a:t>3. </a:t>
            </a:r>
            <a:r>
              <a:rPr lang="ja-JP" altLang="en-US" sz="2800" dirty="0"/>
              <a:t>アップル</a:t>
            </a:r>
          </a:p>
        </p:txBody>
      </p:sp>
      <p:pic>
        <p:nvPicPr>
          <p:cNvPr id="12290" name="Picture 2" descr="複数のApple製品同士でできる便利機能12選・デバイス間の「連係」で快適生活（後編）（Appleが大好きなんだよ） - エキスパート -  Yahoo!ニュース">
            <a:extLst>
              <a:ext uri="{FF2B5EF4-FFF2-40B4-BE49-F238E27FC236}">
                <a16:creationId xmlns:a16="http://schemas.microsoft.com/office/drawing/2014/main" id="{D83428B9-1488-383E-AFF2-E8874CF225C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72114" y="0"/>
            <a:ext cx="5071886" cy="2852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7154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上場企業とは？非上場企業との違いや市場区分をわかりやすく解説 |  就活サポートサービスのキャリチャンは新卒・第二新卒・既卒の内定獲得に特化した就活支援サービスです。">
            <a:extLst>
              <a:ext uri="{FF2B5EF4-FFF2-40B4-BE49-F238E27FC236}">
                <a16:creationId xmlns:a16="http://schemas.microsoft.com/office/drawing/2014/main" id="{758A795E-67CE-292C-47F7-B2FD831C0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4784" y="1700808"/>
            <a:ext cx="7765911" cy="5177275"/>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17F8BFDD-5036-4416-8690-E3206CB75BA1}"/>
              </a:ext>
            </a:extLst>
          </p:cNvPr>
          <p:cNvSpPr>
            <a:spLocks noGrp="1"/>
          </p:cNvSpPr>
          <p:nvPr>
            <p:ph type="title"/>
          </p:nvPr>
        </p:nvSpPr>
        <p:spPr>
          <a:xfrm>
            <a:off x="457200" y="0"/>
            <a:ext cx="8686800" cy="971436"/>
          </a:xfrm>
        </p:spPr>
        <p:txBody>
          <a:bodyPr/>
          <a:lstStyle/>
          <a:p>
            <a:pPr marL="571500" indent="-571500">
              <a:buFont typeface="+mj-lt"/>
              <a:buAutoNum type="romanUcPeriod" startAt="3"/>
            </a:pPr>
            <a:r>
              <a:rPr lang="en-US" altLang="ja-JP" dirty="0"/>
              <a:t>GAFA</a:t>
            </a:r>
            <a:r>
              <a:rPr lang="ja-JP" altLang="en-US" dirty="0"/>
              <a:t>の金融機関化： </a:t>
            </a:r>
            <a:r>
              <a:rPr lang="en-US" altLang="ja-JP" sz="2800" dirty="0">
                <a:sym typeface="Wingdings" panose="05000000000000000000" pitchFamily="2" charset="2"/>
              </a:rPr>
              <a:t>4. </a:t>
            </a:r>
            <a:r>
              <a:rPr lang="ja-JP" altLang="en-US" sz="2800" dirty="0">
                <a:sym typeface="Wingdings" panose="05000000000000000000" pitchFamily="2" charset="2"/>
              </a:rPr>
              <a:t>グーグルと</a:t>
            </a:r>
            <a:r>
              <a:rPr kumimoji="1" lang="ja-JP" altLang="en-US" sz="2800" dirty="0"/>
              <a:t>メタ</a:t>
            </a:r>
          </a:p>
        </p:txBody>
      </p:sp>
      <p:sp>
        <p:nvSpPr>
          <p:cNvPr id="3" name="コンテンツ プレースホルダー 2">
            <a:extLst>
              <a:ext uri="{FF2B5EF4-FFF2-40B4-BE49-F238E27FC236}">
                <a16:creationId xmlns:a16="http://schemas.microsoft.com/office/drawing/2014/main" id="{67D65710-405B-4609-B616-76F082466A1E}"/>
              </a:ext>
            </a:extLst>
          </p:cNvPr>
          <p:cNvSpPr>
            <a:spLocks noGrp="1"/>
          </p:cNvSpPr>
          <p:nvPr>
            <p:ph idx="1"/>
          </p:nvPr>
        </p:nvSpPr>
        <p:spPr>
          <a:xfrm>
            <a:off x="26318" y="981425"/>
            <a:ext cx="7192839" cy="3167655"/>
          </a:xfrm>
        </p:spPr>
        <p:txBody>
          <a:bodyPr/>
          <a:lstStyle/>
          <a:p>
            <a:r>
              <a:rPr kumimoji="1" lang="ja-JP" altLang="en-US" sz="2800" dirty="0"/>
              <a:t>グーグルは</a:t>
            </a:r>
            <a:r>
              <a:rPr kumimoji="1" lang="en-US" altLang="ja-JP" sz="2800" dirty="0"/>
              <a:t>2004</a:t>
            </a:r>
            <a:r>
              <a:rPr kumimoji="1" lang="ja-JP" altLang="en-US" sz="2800" dirty="0"/>
              <a:t>年</a:t>
            </a:r>
            <a:r>
              <a:rPr kumimoji="1" lang="en-US" altLang="ja-JP" sz="2800" dirty="0"/>
              <a:t>8</a:t>
            </a:r>
            <a:r>
              <a:rPr kumimoji="1" lang="ja-JP" altLang="en-US" sz="2800" dirty="0"/>
              <a:t>月</a:t>
            </a:r>
            <a:r>
              <a:rPr kumimoji="1" lang="en-US" altLang="ja-JP" sz="2800" dirty="0"/>
              <a:t>19</a:t>
            </a:r>
            <a:r>
              <a:rPr kumimoji="1" lang="ja-JP" altLang="en-US" sz="2800" dirty="0"/>
              <a:t>日に株式公開</a:t>
            </a:r>
            <a:r>
              <a:rPr kumimoji="1" lang="en-US" altLang="ja-JP" sz="2800" dirty="0"/>
              <a:t>(IPO)</a:t>
            </a:r>
          </a:p>
          <a:p>
            <a:endParaRPr kumimoji="1" lang="en-US" altLang="ja-JP" sz="1400" dirty="0"/>
          </a:p>
          <a:p>
            <a:r>
              <a:rPr kumimoji="1" lang="ja-JP" altLang="en-US" sz="2800" dirty="0"/>
              <a:t>メタは</a:t>
            </a:r>
            <a:r>
              <a:rPr kumimoji="1" lang="en-US" altLang="ja-JP" sz="2800" dirty="0"/>
              <a:t>2012</a:t>
            </a:r>
            <a:r>
              <a:rPr kumimoji="1" lang="ja-JP" altLang="en-US" sz="2800" dirty="0"/>
              <a:t>年</a:t>
            </a:r>
            <a:r>
              <a:rPr lang="en-US" altLang="ja-JP" sz="2800" dirty="0"/>
              <a:t>5</a:t>
            </a:r>
            <a:r>
              <a:rPr kumimoji="1" lang="ja-JP" altLang="en-US" sz="2800" dirty="0"/>
              <a:t>月</a:t>
            </a:r>
            <a:r>
              <a:rPr kumimoji="1" lang="en-US" altLang="ja-JP" sz="2800" dirty="0"/>
              <a:t>17</a:t>
            </a:r>
            <a:r>
              <a:rPr kumimoji="1" lang="ja-JP" altLang="en-US" sz="2800" dirty="0"/>
              <a:t>日に</a:t>
            </a:r>
            <a:br>
              <a:rPr kumimoji="1" lang="en-US" altLang="ja-JP" sz="2800" dirty="0"/>
            </a:br>
            <a:r>
              <a:rPr kumimoji="1" lang="ja-JP" altLang="en-US" sz="2800" dirty="0"/>
              <a:t>株式公開</a:t>
            </a:r>
            <a:r>
              <a:rPr kumimoji="1" lang="en-US" altLang="ja-JP" sz="2800" dirty="0"/>
              <a:t>(IPO)</a:t>
            </a:r>
          </a:p>
          <a:p>
            <a:pPr lvl="1"/>
            <a:r>
              <a:rPr lang="ja-JP" altLang="en-US" sz="2400" dirty="0"/>
              <a:t>同年，</a:t>
            </a:r>
            <a:r>
              <a:rPr lang="ja-JP" altLang="en-US" sz="2400" dirty="0">
                <a:solidFill>
                  <a:srgbClr val="FF0000"/>
                </a:solidFill>
              </a:rPr>
              <a:t>証券投資比率も上昇</a:t>
            </a:r>
            <a:br>
              <a:rPr lang="en-US" altLang="ja-JP" sz="2400" dirty="0">
                <a:solidFill>
                  <a:srgbClr val="FF0000"/>
                </a:solidFill>
              </a:rPr>
            </a:br>
            <a:r>
              <a:rPr lang="ja-JP" altLang="en-US" sz="2400" dirty="0"/>
              <a:t>した</a:t>
            </a:r>
            <a:r>
              <a:rPr lang="en-US" altLang="ja-JP" sz="2400" dirty="0"/>
              <a:t>(</a:t>
            </a:r>
            <a:r>
              <a:rPr lang="ja-JP" altLang="en-US" sz="2400" dirty="0"/>
              <a:t>図表２</a:t>
            </a:r>
            <a:r>
              <a:rPr lang="en-US" altLang="ja-JP" sz="2400" dirty="0"/>
              <a:t> </a:t>
            </a:r>
            <a:r>
              <a:rPr lang="zh-TW" altLang="en-US" sz="2400" dirty="0"/>
              <a:t>証券投資比率</a:t>
            </a:r>
            <a:r>
              <a:rPr lang="en-US" altLang="ja-JP" sz="2400" dirty="0"/>
              <a:t>)</a:t>
            </a:r>
            <a:r>
              <a:rPr lang="ja-JP" altLang="en-US" sz="2400" dirty="0"/>
              <a:t> 。</a:t>
            </a:r>
            <a:br>
              <a:rPr lang="en-US" altLang="ja-JP" sz="2400" dirty="0"/>
            </a:br>
            <a:r>
              <a:rPr lang="zh-TW" altLang="en-US" sz="2400" dirty="0"/>
              <a:t> ≓ 金融機関化</a:t>
            </a:r>
            <a:endParaRPr lang="en-US" altLang="ja-JP" sz="2400" dirty="0"/>
          </a:p>
        </p:txBody>
      </p:sp>
      <p:sp>
        <p:nvSpPr>
          <p:cNvPr id="4" name="スライド番号プレースホルダー 3">
            <a:extLst>
              <a:ext uri="{FF2B5EF4-FFF2-40B4-BE49-F238E27FC236}">
                <a16:creationId xmlns:a16="http://schemas.microsoft.com/office/drawing/2014/main" id="{24EBA55F-57F0-48DF-A871-807E32C8C4A7}"/>
              </a:ext>
            </a:extLst>
          </p:cNvPr>
          <p:cNvSpPr>
            <a:spLocks noGrp="1"/>
          </p:cNvSpPr>
          <p:nvPr>
            <p:ph type="sldNum" sz="quarter" idx="12"/>
          </p:nvPr>
        </p:nvSpPr>
        <p:spPr/>
        <p:txBody>
          <a:bodyPr/>
          <a:lstStyle/>
          <a:p>
            <a:fld id="{61186DF1-096B-47E5-A479-977D716ECC56}" type="slidenum">
              <a:rPr lang="en-US" altLang="ja-JP" smtClean="0"/>
              <a:pPr/>
              <a:t>22</a:t>
            </a:fld>
            <a:endParaRPr lang="en-US" altLang="ja-JP"/>
          </a:p>
        </p:txBody>
      </p:sp>
    </p:spTree>
    <p:extLst>
      <p:ext uri="{BB962C8B-B14F-4D97-AF65-F5344CB8AC3E}">
        <p14:creationId xmlns:p14="http://schemas.microsoft.com/office/powerpoint/2010/main" val="1054347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カタログ　GM ゼネラルモーターズ1990頃">
            <a:extLst>
              <a:ext uri="{FF2B5EF4-FFF2-40B4-BE49-F238E27FC236}">
                <a16:creationId xmlns:a16="http://schemas.microsoft.com/office/drawing/2014/main" id="{0131CD66-C234-8AC1-321C-D24A8B8A65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7456" y="1991512"/>
            <a:ext cx="4896544" cy="4896544"/>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03311595-69D9-46A3-B636-CFAEF768A7BE}"/>
              </a:ext>
            </a:extLst>
          </p:cNvPr>
          <p:cNvSpPr>
            <a:spLocks noGrp="1"/>
          </p:cNvSpPr>
          <p:nvPr>
            <p:ph type="title"/>
          </p:nvPr>
        </p:nvSpPr>
        <p:spPr>
          <a:xfrm>
            <a:off x="0" y="0"/>
            <a:ext cx="9144000" cy="980728"/>
          </a:xfrm>
        </p:spPr>
        <p:txBody>
          <a:bodyPr/>
          <a:lstStyle/>
          <a:p>
            <a:pPr marL="571500" indent="-571500">
              <a:buFont typeface="+mj-lt"/>
              <a:buAutoNum type="romanUcPeriod" startAt="3"/>
            </a:pPr>
            <a:r>
              <a:rPr lang="en-US" altLang="ja-JP" dirty="0"/>
              <a:t>GAFA</a:t>
            </a:r>
            <a:r>
              <a:rPr lang="ja-JP" altLang="en-US" dirty="0"/>
              <a:t>の金融機関化：</a:t>
            </a:r>
            <a:r>
              <a:rPr lang="en-US" altLang="ja-JP" sz="2800" dirty="0">
                <a:sym typeface="Wingdings" panose="05000000000000000000" pitchFamily="2" charset="2"/>
              </a:rPr>
              <a:t>5. </a:t>
            </a:r>
            <a:r>
              <a:rPr kumimoji="1" lang="ja-JP" altLang="en-US" sz="2800" dirty="0"/>
              <a:t>巨大な製造業</a:t>
            </a:r>
            <a:r>
              <a:rPr lang="ja-JP" altLang="en-US" sz="2800" dirty="0"/>
              <a:t>と</a:t>
            </a:r>
            <a:r>
              <a:rPr kumimoji="1" lang="ja-JP" altLang="en-US" sz="2800" dirty="0"/>
              <a:t>の比較１</a:t>
            </a:r>
          </a:p>
        </p:txBody>
      </p:sp>
      <p:sp>
        <p:nvSpPr>
          <p:cNvPr id="3" name="コンテンツ プレースホルダー 2">
            <a:extLst>
              <a:ext uri="{FF2B5EF4-FFF2-40B4-BE49-F238E27FC236}">
                <a16:creationId xmlns:a16="http://schemas.microsoft.com/office/drawing/2014/main" id="{E7FBF9D7-297D-4A7E-94EB-E8A43EEDECA9}"/>
              </a:ext>
            </a:extLst>
          </p:cNvPr>
          <p:cNvSpPr>
            <a:spLocks noGrp="1"/>
          </p:cNvSpPr>
          <p:nvPr>
            <p:ph idx="1"/>
          </p:nvPr>
        </p:nvSpPr>
        <p:spPr>
          <a:xfrm>
            <a:off x="0" y="1196752"/>
            <a:ext cx="9144000" cy="5691304"/>
          </a:xfrm>
          <a:noFill/>
        </p:spPr>
        <p:txBody>
          <a:bodyPr/>
          <a:lstStyle/>
          <a:p>
            <a:pPr marL="269875" indent="-269875"/>
            <a:r>
              <a:rPr lang="en-US" altLang="ja-JP" sz="2800" dirty="0"/>
              <a:t>GAFA</a:t>
            </a:r>
            <a:r>
              <a:rPr kumimoji="1" lang="ja-JP" altLang="en-US" sz="2800" dirty="0"/>
              <a:t>のような巨大テック企業が，金融機関化したのは</a:t>
            </a:r>
            <a:r>
              <a:rPr kumimoji="1" lang="ja-JP" altLang="en-US" sz="2800" dirty="0">
                <a:solidFill>
                  <a:srgbClr val="FF0000"/>
                </a:solidFill>
              </a:rPr>
              <a:t>初めて</a:t>
            </a:r>
            <a:r>
              <a:rPr kumimoji="1" lang="ja-JP" altLang="en-US" sz="2800" dirty="0"/>
              <a:t>である。</a:t>
            </a:r>
            <a:r>
              <a:rPr kumimoji="1" lang="ja-JP" altLang="en-US" sz="2400" dirty="0"/>
              <a:t>しかし，アメリカ</a:t>
            </a:r>
            <a:br>
              <a:rPr kumimoji="1" lang="en-US" altLang="ja-JP" sz="2400" dirty="0"/>
            </a:br>
            <a:r>
              <a:rPr kumimoji="1" lang="ja-JP" altLang="en-US" sz="2400" dirty="0"/>
              <a:t>史上，巨大な製造業は何度も</a:t>
            </a:r>
            <a:br>
              <a:rPr kumimoji="1" lang="en-US" altLang="ja-JP" sz="2400" dirty="0"/>
            </a:br>
            <a:r>
              <a:rPr kumimoji="1" lang="ja-JP" altLang="en-US" sz="2400" dirty="0"/>
              <a:t>実質的に金融機関化した。</a:t>
            </a:r>
            <a:endParaRPr kumimoji="1" lang="en-US" altLang="ja-JP" sz="2400" dirty="0"/>
          </a:p>
          <a:p>
            <a:pPr marL="720725" lvl="1" indent="-457200">
              <a:buFont typeface="+mj-lt"/>
              <a:buAutoNum type="arabicPeriod"/>
            </a:pPr>
            <a:r>
              <a:rPr kumimoji="1" lang="ja-JP" altLang="en-US" sz="2400" dirty="0"/>
              <a:t>３大自動車メーカーの１つ</a:t>
            </a:r>
            <a:br>
              <a:rPr kumimoji="1" lang="en-US" altLang="ja-JP" sz="2400" dirty="0"/>
            </a:br>
            <a:r>
              <a:rPr kumimoji="1" lang="en-US" altLang="ja-JP" sz="2400" dirty="0"/>
              <a:t>GM(</a:t>
            </a:r>
            <a:r>
              <a:rPr kumimoji="1" lang="ja-JP" altLang="en-US" sz="2400" dirty="0"/>
              <a:t>ゼネラルモーターズ</a:t>
            </a:r>
            <a:r>
              <a:rPr kumimoji="1" lang="en-US" altLang="ja-JP" sz="2400" dirty="0"/>
              <a:t>)</a:t>
            </a:r>
            <a:br>
              <a:rPr kumimoji="1" lang="en-US" altLang="ja-JP" sz="2400" dirty="0"/>
            </a:br>
            <a:r>
              <a:rPr kumimoji="1" lang="ja-JP" altLang="en-US" sz="2400" dirty="0"/>
              <a:t>は，自社製品を販売する</a:t>
            </a:r>
            <a:br>
              <a:rPr kumimoji="1" lang="en-US" altLang="ja-JP" sz="2400" dirty="0"/>
            </a:br>
            <a:r>
              <a:rPr kumimoji="1" lang="ja-JP" altLang="en-US" sz="2400" dirty="0"/>
              <a:t>ために，</a:t>
            </a:r>
            <a:r>
              <a:rPr kumimoji="1" lang="en-US" altLang="ja-JP" sz="2400" dirty="0"/>
              <a:t>1919</a:t>
            </a:r>
            <a:r>
              <a:rPr kumimoji="1" lang="ja-JP" altLang="en-US" sz="2400" dirty="0"/>
              <a:t>年に金融子</a:t>
            </a:r>
            <a:br>
              <a:rPr kumimoji="1" lang="en-US" altLang="ja-JP" sz="2400" dirty="0"/>
            </a:br>
            <a:r>
              <a:rPr kumimoji="1" lang="ja-JP" altLang="en-US" sz="2400" dirty="0"/>
              <a:t>会社</a:t>
            </a:r>
            <a:r>
              <a:rPr kumimoji="1" lang="en-US" altLang="ja-JP" sz="2400" dirty="0"/>
              <a:t>GMAC</a:t>
            </a:r>
            <a:r>
              <a:rPr kumimoji="1" lang="ja-JP" altLang="en-US" sz="2400" dirty="0"/>
              <a:t>を設立した。</a:t>
            </a:r>
            <a:endParaRPr kumimoji="1" lang="en-US" altLang="ja-JP" sz="2400" dirty="0"/>
          </a:p>
          <a:p>
            <a:pPr marL="987425" lvl="2" indent="-358775"/>
            <a:r>
              <a:rPr kumimoji="1" lang="en-US" altLang="ja-JP" sz="2400" dirty="0"/>
              <a:t>GMAC</a:t>
            </a:r>
            <a:r>
              <a:rPr kumimoji="1" lang="ja-JP" altLang="en-US" sz="2400" dirty="0"/>
              <a:t>は，長らくアメリカ</a:t>
            </a:r>
            <a:br>
              <a:rPr kumimoji="1" lang="en-US" altLang="ja-JP" sz="2400" dirty="0"/>
            </a:br>
            <a:r>
              <a:rPr kumimoji="1" lang="ja-JP" altLang="en-US" sz="2400" dirty="0"/>
              <a:t>最大の自動車ファイナン</a:t>
            </a:r>
            <a:br>
              <a:rPr kumimoji="1" lang="en-US" altLang="ja-JP" sz="2400" dirty="0"/>
            </a:br>
            <a:r>
              <a:rPr kumimoji="1" lang="ja-JP" altLang="en-US" sz="2400" dirty="0"/>
              <a:t>スカンパニーであり，総</a:t>
            </a:r>
            <a:br>
              <a:rPr kumimoji="1" lang="en-US" altLang="ja-JP" sz="2400" dirty="0"/>
            </a:br>
            <a:r>
              <a:rPr kumimoji="1" lang="ja-JP" altLang="en-US" sz="2400" dirty="0"/>
              <a:t>合金融機関に発展した。</a:t>
            </a:r>
            <a:endParaRPr lang="en-US" altLang="ja-JP" sz="2400" dirty="0"/>
          </a:p>
        </p:txBody>
      </p:sp>
      <p:sp>
        <p:nvSpPr>
          <p:cNvPr id="4" name="スライド番号プレースホルダー 3">
            <a:extLst>
              <a:ext uri="{FF2B5EF4-FFF2-40B4-BE49-F238E27FC236}">
                <a16:creationId xmlns:a16="http://schemas.microsoft.com/office/drawing/2014/main" id="{C7856EEC-A733-4201-B6D0-E12B8FC2F7F6}"/>
              </a:ext>
            </a:extLst>
          </p:cNvPr>
          <p:cNvSpPr>
            <a:spLocks noGrp="1"/>
          </p:cNvSpPr>
          <p:nvPr>
            <p:ph type="sldNum" sz="quarter" idx="12"/>
          </p:nvPr>
        </p:nvSpPr>
        <p:spPr/>
        <p:txBody>
          <a:bodyPr/>
          <a:lstStyle/>
          <a:p>
            <a:fld id="{61186DF1-096B-47E5-A479-977D716ECC56}" type="slidenum">
              <a:rPr lang="en-US" altLang="ja-JP" smtClean="0"/>
              <a:pPr/>
              <a:t>23</a:t>
            </a:fld>
            <a:endParaRPr lang="en-US" altLang="ja-JP"/>
          </a:p>
        </p:txBody>
      </p:sp>
    </p:spTree>
    <p:extLst>
      <p:ext uri="{BB962C8B-B14F-4D97-AF65-F5344CB8AC3E}">
        <p14:creationId xmlns:p14="http://schemas.microsoft.com/office/powerpoint/2010/main" val="5389864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4" name="Picture 4" descr="世界最大の多国籍複合企業体 ゼネラル・エレクトリック（GE） | M＆A Online - M&amp;Aをもっと身近に。">
            <a:extLst>
              <a:ext uri="{FF2B5EF4-FFF2-40B4-BE49-F238E27FC236}">
                <a16:creationId xmlns:a16="http://schemas.microsoft.com/office/drawing/2014/main" id="{107AB2CA-4866-DD4B-C544-D0B6290F8E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9013" y="2996952"/>
            <a:ext cx="7294987" cy="3884729"/>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03311595-69D9-46A3-B636-CFAEF768A7BE}"/>
              </a:ext>
            </a:extLst>
          </p:cNvPr>
          <p:cNvSpPr>
            <a:spLocks noGrp="1"/>
          </p:cNvSpPr>
          <p:nvPr>
            <p:ph type="title"/>
          </p:nvPr>
        </p:nvSpPr>
        <p:spPr>
          <a:xfrm>
            <a:off x="107504" y="-7303"/>
            <a:ext cx="8676456" cy="980728"/>
          </a:xfrm>
        </p:spPr>
        <p:txBody>
          <a:bodyPr/>
          <a:lstStyle/>
          <a:p>
            <a:pPr marL="571500" indent="-571500">
              <a:buFont typeface="+mj-lt"/>
              <a:buAutoNum type="romanUcPeriod" startAt="3"/>
            </a:pPr>
            <a:r>
              <a:rPr lang="en-US" altLang="ja-JP" dirty="0"/>
              <a:t>GAFA</a:t>
            </a:r>
            <a:r>
              <a:rPr lang="ja-JP" altLang="en-US" dirty="0"/>
              <a:t>の金融機関化：</a:t>
            </a:r>
            <a:r>
              <a:rPr lang="en-US" altLang="ja-JP" sz="2800" dirty="0">
                <a:sym typeface="Wingdings" panose="05000000000000000000" pitchFamily="2" charset="2"/>
              </a:rPr>
              <a:t>5. </a:t>
            </a:r>
            <a:r>
              <a:rPr kumimoji="1" lang="ja-JP" altLang="en-US" sz="2800" dirty="0"/>
              <a:t>巨大な製造業</a:t>
            </a:r>
            <a:r>
              <a:rPr lang="ja-JP" altLang="en-US" sz="2800" dirty="0"/>
              <a:t>と</a:t>
            </a:r>
            <a:r>
              <a:rPr kumimoji="1" lang="ja-JP" altLang="en-US" sz="2800" dirty="0"/>
              <a:t>の比較２</a:t>
            </a:r>
          </a:p>
        </p:txBody>
      </p:sp>
      <p:sp>
        <p:nvSpPr>
          <p:cNvPr id="3" name="コンテンツ プレースホルダー 2">
            <a:extLst>
              <a:ext uri="{FF2B5EF4-FFF2-40B4-BE49-F238E27FC236}">
                <a16:creationId xmlns:a16="http://schemas.microsoft.com/office/drawing/2014/main" id="{E7FBF9D7-297D-4A7E-94EB-E8A43EEDECA9}"/>
              </a:ext>
            </a:extLst>
          </p:cNvPr>
          <p:cNvSpPr>
            <a:spLocks noGrp="1"/>
          </p:cNvSpPr>
          <p:nvPr>
            <p:ph idx="1"/>
          </p:nvPr>
        </p:nvSpPr>
        <p:spPr>
          <a:xfrm>
            <a:off x="0" y="980728"/>
            <a:ext cx="9144000" cy="5877272"/>
          </a:xfrm>
          <a:noFill/>
        </p:spPr>
        <p:txBody>
          <a:bodyPr/>
          <a:lstStyle/>
          <a:p>
            <a:pPr marL="358775" lvl="1" indent="-268288">
              <a:buFont typeface="+mj-lt"/>
              <a:buAutoNum type="arabicPeriod" startAt="2"/>
            </a:pPr>
            <a:r>
              <a:rPr kumimoji="1" lang="ja-JP" altLang="en-US" sz="2400" dirty="0"/>
              <a:t>総合電機メーカー</a:t>
            </a:r>
            <a:r>
              <a:rPr kumimoji="1" lang="en-US" altLang="ja-JP" sz="2400" dirty="0"/>
              <a:t>GE(</a:t>
            </a:r>
            <a:r>
              <a:rPr kumimoji="1" lang="ja-JP" altLang="en-US" sz="2400" dirty="0"/>
              <a:t>ゼネラル・エレクトリック</a:t>
            </a:r>
            <a:r>
              <a:rPr kumimoji="1" lang="en-US" altLang="ja-JP" sz="2400" dirty="0"/>
              <a:t>)</a:t>
            </a:r>
            <a:r>
              <a:rPr kumimoji="1" lang="ja-JP" altLang="en-US" sz="2400" dirty="0"/>
              <a:t>も，金融部門</a:t>
            </a:r>
            <a:br>
              <a:rPr kumimoji="1" lang="en-US" altLang="ja-JP" sz="2400" dirty="0"/>
            </a:br>
            <a:r>
              <a:rPr kumimoji="1" lang="en-US" altLang="ja-JP" sz="2400" dirty="0"/>
              <a:t>GE</a:t>
            </a:r>
            <a:r>
              <a:rPr kumimoji="1" lang="ja-JP" altLang="en-US" sz="2400" dirty="0"/>
              <a:t>キャピタルを有していた。</a:t>
            </a:r>
            <a:r>
              <a:rPr kumimoji="1" lang="en-US" altLang="ja-JP" sz="2400" dirty="0"/>
              <a:t>GE</a:t>
            </a:r>
            <a:r>
              <a:rPr kumimoji="1" lang="ja-JP" altLang="en-US" sz="2400" dirty="0"/>
              <a:t>キャピタルは，今世紀に入ると</a:t>
            </a:r>
            <a:r>
              <a:rPr kumimoji="1" lang="en-US" altLang="ja-JP" sz="2400" dirty="0"/>
              <a:t>GE</a:t>
            </a:r>
            <a:r>
              <a:rPr kumimoji="1" lang="ja-JP" altLang="en-US" sz="2400" dirty="0"/>
              <a:t>全体の</a:t>
            </a:r>
            <a:r>
              <a:rPr kumimoji="1" lang="ja-JP" altLang="en-US" sz="2400" dirty="0">
                <a:solidFill>
                  <a:srgbClr val="FF0000"/>
                </a:solidFill>
              </a:rPr>
              <a:t>企業利益の</a:t>
            </a:r>
            <a:r>
              <a:rPr kumimoji="1" lang="en-US" altLang="ja-JP" sz="2400" dirty="0">
                <a:solidFill>
                  <a:srgbClr val="FF0000"/>
                </a:solidFill>
              </a:rPr>
              <a:t>50</a:t>
            </a:r>
            <a:r>
              <a:rPr kumimoji="1" lang="ja-JP" altLang="en-US" sz="2400" dirty="0">
                <a:solidFill>
                  <a:srgbClr val="FF0000"/>
                </a:solidFill>
              </a:rPr>
              <a:t>％をファイナンスで</a:t>
            </a:r>
            <a:r>
              <a:rPr kumimoji="1" lang="ja-JP" altLang="en-US" sz="2400" dirty="0"/>
              <a:t>稼いでいた</a:t>
            </a:r>
            <a:r>
              <a:rPr kumimoji="1" lang="en-US" altLang="ja-JP" sz="2400" dirty="0"/>
              <a:t>(</a:t>
            </a:r>
            <a:r>
              <a:rPr kumimoji="1" lang="ja-JP" altLang="en-US" sz="2400" dirty="0"/>
              <a:t>ところが，</a:t>
            </a:r>
            <a:r>
              <a:rPr kumimoji="1" lang="en-US" altLang="ja-JP" sz="2400" dirty="0">
                <a:solidFill>
                  <a:srgbClr val="FF0000"/>
                </a:solidFill>
              </a:rPr>
              <a:t>2016</a:t>
            </a:r>
            <a:r>
              <a:rPr kumimoji="1" lang="ja-JP" altLang="en-US" sz="2400" dirty="0">
                <a:solidFill>
                  <a:srgbClr val="FF0000"/>
                </a:solidFill>
              </a:rPr>
              <a:t>年</a:t>
            </a:r>
            <a:r>
              <a:rPr kumimoji="1" lang="ja-JP" altLang="en-US" sz="2400" dirty="0"/>
              <a:t>に</a:t>
            </a:r>
            <a:r>
              <a:rPr kumimoji="1" lang="en-US" altLang="ja-JP" sz="2400" dirty="0"/>
              <a:t>GE</a:t>
            </a:r>
            <a:r>
              <a:rPr kumimoji="1" lang="ja-JP" altLang="en-US" sz="2400" dirty="0"/>
              <a:t>は本社をボストンに移転し，デジタル面で先端を行く</a:t>
            </a:r>
            <a:r>
              <a:rPr kumimoji="1" lang="ja-JP" altLang="en-US" sz="2400" dirty="0">
                <a:solidFill>
                  <a:srgbClr val="FF0000"/>
                </a:solidFill>
              </a:rPr>
              <a:t>次世代製造業に復帰</a:t>
            </a:r>
            <a:r>
              <a:rPr kumimoji="1" lang="ja-JP" altLang="en-US" sz="2400" dirty="0"/>
              <a:t>している</a:t>
            </a:r>
            <a:r>
              <a:rPr kumimoji="1" lang="en-US" altLang="ja-JP" dirty="0"/>
              <a:t>(</a:t>
            </a:r>
            <a:r>
              <a:rPr kumimoji="1" lang="ja-JP" altLang="en-US" dirty="0"/>
              <a:t>以上，矢作 </a:t>
            </a:r>
            <a:r>
              <a:rPr kumimoji="1" lang="en-US" altLang="ja-JP" dirty="0"/>
              <a:t>(2020)</a:t>
            </a:r>
            <a:r>
              <a:rPr kumimoji="1" lang="ja-JP" altLang="en-US" dirty="0"/>
              <a:t>，</a:t>
            </a:r>
            <a:r>
              <a:rPr kumimoji="1" lang="en-US" altLang="ja-JP" dirty="0"/>
              <a:t>143-6</a:t>
            </a:r>
            <a:r>
              <a:rPr kumimoji="1" lang="ja-JP" altLang="en-US" dirty="0"/>
              <a:t>頁</a:t>
            </a:r>
            <a:r>
              <a:rPr kumimoji="1" lang="en-US" altLang="ja-JP" dirty="0"/>
              <a:t>))</a:t>
            </a:r>
            <a:r>
              <a:rPr kumimoji="1" lang="ja-JP" altLang="en-US" sz="2400" dirty="0"/>
              <a:t>。</a:t>
            </a:r>
            <a:endParaRPr kumimoji="1" lang="en-US" altLang="ja-JP" sz="2400" dirty="0"/>
          </a:p>
          <a:p>
            <a:pPr marL="538163" lvl="1" indent="-179388"/>
            <a:r>
              <a:rPr kumimoji="1" lang="ja-JP" altLang="en-US" sz="2400" dirty="0"/>
              <a:t>こうした</a:t>
            </a:r>
            <a:br>
              <a:rPr kumimoji="1" lang="en-US" altLang="ja-JP" sz="2400" dirty="0"/>
            </a:br>
            <a:r>
              <a:rPr kumimoji="1" lang="ja-JP" altLang="en-US" sz="2400" dirty="0">
                <a:solidFill>
                  <a:srgbClr val="FF0000"/>
                </a:solidFill>
              </a:rPr>
              <a:t>製造業</a:t>
            </a:r>
            <a:br>
              <a:rPr kumimoji="1" lang="en-US" altLang="ja-JP" sz="2400" dirty="0">
                <a:solidFill>
                  <a:srgbClr val="FF0000"/>
                </a:solidFill>
              </a:rPr>
            </a:br>
            <a:r>
              <a:rPr kumimoji="1" lang="ja-JP" altLang="en-US" sz="2400" dirty="0">
                <a:solidFill>
                  <a:srgbClr val="FF0000"/>
                </a:solidFill>
              </a:rPr>
              <a:t>における</a:t>
            </a:r>
            <a:br>
              <a:rPr kumimoji="1" lang="en-US" altLang="ja-JP" sz="2400" dirty="0">
                <a:solidFill>
                  <a:srgbClr val="FF0000"/>
                </a:solidFill>
              </a:rPr>
            </a:br>
            <a:r>
              <a:rPr kumimoji="1" lang="ja-JP" altLang="en-US" sz="2400" dirty="0">
                <a:solidFill>
                  <a:srgbClr val="FF0000"/>
                </a:solidFill>
              </a:rPr>
              <a:t>金融</a:t>
            </a:r>
            <a:br>
              <a:rPr kumimoji="1" lang="en-US" altLang="ja-JP" sz="2400" dirty="0">
                <a:solidFill>
                  <a:srgbClr val="FF0000"/>
                </a:solidFill>
              </a:rPr>
            </a:br>
            <a:r>
              <a:rPr kumimoji="1" lang="ja-JP" altLang="en-US" sz="2400" dirty="0">
                <a:solidFill>
                  <a:srgbClr val="FF0000"/>
                </a:solidFill>
              </a:rPr>
              <a:t>機関化</a:t>
            </a:r>
            <a:br>
              <a:rPr kumimoji="1" lang="en-US" altLang="ja-JP" sz="2400" dirty="0">
                <a:solidFill>
                  <a:srgbClr val="FF0000"/>
                </a:solidFill>
              </a:rPr>
            </a:br>
            <a:r>
              <a:rPr kumimoji="1" lang="ja-JP" altLang="en-US" sz="2400" dirty="0">
                <a:solidFill>
                  <a:srgbClr val="FF0000"/>
                </a:solidFill>
              </a:rPr>
              <a:t>の波が</a:t>
            </a:r>
            <a:br>
              <a:rPr kumimoji="1" lang="en-US" altLang="ja-JP" sz="2400" dirty="0">
                <a:solidFill>
                  <a:srgbClr val="FF0000"/>
                </a:solidFill>
              </a:rPr>
            </a:br>
            <a:r>
              <a:rPr kumimoji="1" lang="ja-JP" altLang="en-US" sz="2400" dirty="0">
                <a:solidFill>
                  <a:srgbClr val="FF0000"/>
                </a:solidFill>
              </a:rPr>
              <a:t>テック</a:t>
            </a:r>
            <a:br>
              <a:rPr kumimoji="1" lang="en-US" altLang="ja-JP" sz="2400" dirty="0">
                <a:solidFill>
                  <a:srgbClr val="FF0000"/>
                </a:solidFill>
              </a:rPr>
            </a:br>
            <a:r>
              <a:rPr kumimoji="1" lang="ja-JP" altLang="en-US" sz="2400" dirty="0">
                <a:solidFill>
                  <a:srgbClr val="FF0000"/>
                </a:solidFill>
              </a:rPr>
              <a:t>企業にも</a:t>
            </a:r>
            <a:br>
              <a:rPr kumimoji="1" lang="en-US" altLang="ja-JP" sz="2400" dirty="0">
                <a:solidFill>
                  <a:srgbClr val="FF0000"/>
                </a:solidFill>
              </a:rPr>
            </a:br>
            <a:r>
              <a:rPr kumimoji="1" lang="ja-JP" altLang="en-US" sz="2400" dirty="0">
                <a:solidFill>
                  <a:srgbClr val="FF0000"/>
                </a:solidFill>
              </a:rPr>
              <a:t>及んで</a:t>
            </a:r>
            <a:br>
              <a:rPr kumimoji="1" lang="en-US" altLang="ja-JP" sz="2400" dirty="0">
                <a:solidFill>
                  <a:srgbClr val="FF0000"/>
                </a:solidFill>
              </a:rPr>
            </a:br>
            <a:r>
              <a:rPr kumimoji="1" lang="ja-JP" altLang="en-US" sz="2400" dirty="0">
                <a:solidFill>
                  <a:srgbClr val="FF0000"/>
                </a:solidFill>
              </a:rPr>
              <a:t>いる</a:t>
            </a:r>
            <a:r>
              <a:rPr kumimoji="1" lang="ja-JP" altLang="en-US" sz="2400" dirty="0"/>
              <a:t>。</a:t>
            </a:r>
            <a:endParaRPr kumimoji="1" lang="en-US" altLang="ja-JP" sz="2400" dirty="0"/>
          </a:p>
        </p:txBody>
      </p:sp>
      <p:sp>
        <p:nvSpPr>
          <p:cNvPr id="4" name="スライド番号プレースホルダー 3">
            <a:extLst>
              <a:ext uri="{FF2B5EF4-FFF2-40B4-BE49-F238E27FC236}">
                <a16:creationId xmlns:a16="http://schemas.microsoft.com/office/drawing/2014/main" id="{C7856EEC-A733-4201-B6D0-E12B8FC2F7F6}"/>
              </a:ext>
            </a:extLst>
          </p:cNvPr>
          <p:cNvSpPr>
            <a:spLocks noGrp="1"/>
          </p:cNvSpPr>
          <p:nvPr>
            <p:ph type="sldNum" sz="quarter" idx="12"/>
          </p:nvPr>
        </p:nvSpPr>
        <p:spPr/>
        <p:txBody>
          <a:bodyPr/>
          <a:lstStyle/>
          <a:p>
            <a:fld id="{61186DF1-096B-47E5-A479-977D716ECC56}" type="slidenum">
              <a:rPr lang="en-US" altLang="ja-JP" smtClean="0"/>
              <a:pPr/>
              <a:t>24</a:t>
            </a:fld>
            <a:endParaRPr lang="en-US" altLang="ja-JP"/>
          </a:p>
        </p:txBody>
      </p:sp>
    </p:spTree>
    <p:extLst>
      <p:ext uri="{BB962C8B-B14F-4D97-AF65-F5344CB8AC3E}">
        <p14:creationId xmlns:p14="http://schemas.microsoft.com/office/powerpoint/2010/main" val="381097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89BE7625-E77E-198D-20C5-849EB0163D43}"/>
              </a:ext>
            </a:extLst>
          </p:cNvPr>
          <p:cNvSpPr txBox="1"/>
          <p:nvPr/>
        </p:nvSpPr>
        <p:spPr>
          <a:xfrm>
            <a:off x="2046549" y="6471222"/>
            <a:ext cx="7061955" cy="262572"/>
          </a:xfrm>
          <a:prstGeom prst="rect">
            <a:avLst/>
          </a:prstGeom>
          <a:noFill/>
        </p:spPr>
        <p:txBody>
          <a:bodyPr wrap="square">
            <a:spAutoFit/>
          </a:bodyPr>
          <a:lstStyle/>
          <a:p>
            <a:pPr algn="just">
              <a:lnSpc>
                <a:spcPts val="1500"/>
              </a:lnSpc>
            </a:pPr>
            <a:r>
              <a:rPr lang="ja-JP" altLang="ja-JP" sz="1200" b="1" kern="100" dirty="0">
                <a:solidFill>
                  <a:srgbClr val="222222"/>
                </a:solidFill>
                <a:effectLst/>
                <a:highlight>
                  <a:srgbClr val="FFFFFF"/>
                </a:highlight>
                <a:latin typeface="+mn-ea"/>
                <a:ea typeface="+mn-ea"/>
                <a:cs typeface="Times New Roman" panose="02020603050405020304" pitchFamily="18" charset="0"/>
              </a:rPr>
              <a:t>（注）グーグルの数字は</a:t>
            </a:r>
            <a:r>
              <a:rPr lang="ja-JP" altLang="en-US" sz="1200" b="1" kern="100" dirty="0">
                <a:solidFill>
                  <a:srgbClr val="222222"/>
                </a:solidFill>
                <a:effectLst/>
                <a:highlight>
                  <a:srgbClr val="FFFFFF"/>
                </a:highlight>
                <a:latin typeface="+mn-ea"/>
                <a:ea typeface="+mn-ea"/>
                <a:cs typeface="Times New Roman" panose="02020603050405020304" pitchFamily="18" charset="0"/>
              </a:rPr>
              <a:t>，</a:t>
            </a:r>
            <a:r>
              <a:rPr lang="en-US" altLang="ja-JP" sz="1200" b="1" kern="100" dirty="0">
                <a:solidFill>
                  <a:srgbClr val="222222"/>
                </a:solidFill>
                <a:effectLst/>
                <a:highlight>
                  <a:srgbClr val="FFFFFF"/>
                </a:highlight>
                <a:latin typeface="+mn-ea"/>
                <a:ea typeface="+mn-ea"/>
                <a:cs typeface="Times New Roman" panose="02020603050405020304" pitchFamily="18" charset="0"/>
              </a:rPr>
              <a:t>2014</a:t>
            </a:r>
            <a:r>
              <a:rPr lang="ja-JP" altLang="ja-JP" sz="1200" b="1" kern="100" dirty="0">
                <a:solidFill>
                  <a:srgbClr val="222222"/>
                </a:solidFill>
                <a:effectLst/>
                <a:highlight>
                  <a:srgbClr val="FFFFFF"/>
                </a:highlight>
                <a:latin typeface="+mn-ea"/>
                <a:ea typeface="+mn-ea"/>
                <a:cs typeface="Times New Roman" panose="02020603050405020304" pitchFamily="18" charset="0"/>
              </a:rPr>
              <a:t>年から持株会社アルファベット社のものである。（出所）各社公表資料より作成。</a:t>
            </a:r>
            <a:endParaRPr lang="ja-JP" altLang="ja-JP" sz="1200" b="1" kern="100" dirty="0">
              <a:effectLst/>
              <a:latin typeface="+mn-ea"/>
              <a:ea typeface="+mn-ea"/>
              <a:cs typeface="Times New Roman" panose="02020603050405020304" pitchFamily="18" charset="0"/>
            </a:endParaRPr>
          </a:p>
        </p:txBody>
      </p:sp>
      <p:sp>
        <p:nvSpPr>
          <p:cNvPr id="5" name="コンテンツ プレースホルダー 4">
            <a:extLst>
              <a:ext uri="{FF2B5EF4-FFF2-40B4-BE49-F238E27FC236}">
                <a16:creationId xmlns:a16="http://schemas.microsoft.com/office/drawing/2014/main" id="{A5283609-175A-4E3A-96C3-A3CA5FFB39CC}"/>
              </a:ext>
            </a:extLst>
          </p:cNvPr>
          <p:cNvSpPr>
            <a:spLocks noGrp="1"/>
          </p:cNvSpPr>
          <p:nvPr>
            <p:ph idx="1"/>
          </p:nvPr>
        </p:nvSpPr>
        <p:spPr>
          <a:xfrm>
            <a:off x="0" y="44624"/>
            <a:ext cx="9144000" cy="6768752"/>
          </a:xfrm>
        </p:spPr>
        <p:txBody>
          <a:bodyPr/>
          <a:lstStyle/>
          <a:p>
            <a:pPr marL="277813" indent="-277813">
              <a:buClr>
                <a:schemeClr val="bg1"/>
              </a:buClr>
            </a:pPr>
            <a:r>
              <a:rPr lang="ja-JP" altLang="en-US" sz="2800" dirty="0">
                <a:solidFill>
                  <a:schemeClr val="bg1"/>
                </a:solidFill>
              </a:rPr>
              <a:t>ただし，図表３のように</a:t>
            </a:r>
            <a:r>
              <a:rPr lang="en-US" altLang="ja-JP" sz="2800" dirty="0">
                <a:solidFill>
                  <a:schemeClr val="bg1"/>
                </a:solidFill>
              </a:rPr>
              <a:t>GAFA</a:t>
            </a:r>
            <a:r>
              <a:rPr lang="ja-JP" altLang="en-US" sz="2800" dirty="0">
                <a:solidFill>
                  <a:schemeClr val="bg1"/>
                </a:solidFill>
              </a:rPr>
              <a:t>各社の純利益は近年，急増しており，アメリカの</a:t>
            </a:r>
            <a:r>
              <a:rPr lang="ja-JP" altLang="en-US" sz="2800" dirty="0">
                <a:solidFill>
                  <a:srgbClr val="FF0000"/>
                </a:solidFill>
              </a:rPr>
              <a:t>製造業が停滞</a:t>
            </a:r>
            <a:r>
              <a:rPr lang="ja-JP" altLang="en-US" sz="2800" dirty="0">
                <a:solidFill>
                  <a:schemeClr val="bg1"/>
                </a:solidFill>
              </a:rPr>
              <a:t>して，金融機関化</a:t>
            </a:r>
            <a:br>
              <a:rPr lang="en-US" altLang="ja-JP" sz="2800" dirty="0"/>
            </a:br>
            <a:r>
              <a:rPr lang="ja-JP" altLang="en-US" sz="2800" dirty="0"/>
              <a:t>が進んだ歴史とは違う局面にある。</a:t>
            </a:r>
            <a:endParaRPr lang="en-US" altLang="ja-JP" sz="2800" dirty="0"/>
          </a:p>
          <a:p>
            <a:pPr marL="444500" lvl="1" indent="-271463"/>
            <a:r>
              <a:rPr kumimoji="1" lang="ja-JP" altLang="en-US" sz="2400" dirty="0"/>
              <a:t>クラウド・サービス・プラットフォームの</a:t>
            </a:r>
            <a:r>
              <a:rPr kumimoji="1" lang="ja-JP" altLang="en-US" sz="2400" dirty="0">
                <a:solidFill>
                  <a:srgbClr val="FF0000"/>
                </a:solidFill>
              </a:rPr>
              <a:t>アマゾン・ウェブ・サービス </a:t>
            </a:r>
            <a:r>
              <a:rPr kumimoji="1" lang="en-US" altLang="ja-JP" sz="2400" dirty="0">
                <a:solidFill>
                  <a:srgbClr val="FF0000"/>
                </a:solidFill>
              </a:rPr>
              <a:t>(AWS)</a:t>
            </a:r>
            <a:r>
              <a:rPr kumimoji="1" lang="ja-JP" altLang="en-US" sz="2400" dirty="0">
                <a:solidFill>
                  <a:srgbClr val="FF0000"/>
                </a:solidFill>
              </a:rPr>
              <a:t>は，</a:t>
            </a:r>
            <a:br>
              <a:rPr kumimoji="1" lang="en-US" altLang="ja-JP" sz="2400" dirty="0">
                <a:solidFill>
                  <a:srgbClr val="FF0000"/>
                </a:solidFill>
              </a:rPr>
            </a:br>
            <a:r>
              <a:rPr kumimoji="1" lang="en-US" altLang="ja-JP" sz="2400" dirty="0">
                <a:solidFill>
                  <a:srgbClr val="FF0000"/>
                </a:solidFill>
              </a:rPr>
              <a:t>2014</a:t>
            </a:r>
            <a:r>
              <a:rPr kumimoji="1" lang="ja-JP" altLang="en-US" sz="2400" dirty="0">
                <a:solidFill>
                  <a:srgbClr val="FF0000"/>
                </a:solidFill>
              </a:rPr>
              <a:t>－</a:t>
            </a:r>
            <a:r>
              <a:rPr kumimoji="1" lang="en-US" altLang="ja-JP" sz="2400" dirty="0">
                <a:solidFill>
                  <a:srgbClr val="FF0000"/>
                </a:solidFill>
              </a:rPr>
              <a:t>25</a:t>
            </a:r>
            <a:r>
              <a:rPr kumimoji="1" lang="ja-JP" altLang="en-US" sz="2400" dirty="0">
                <a:solidFill>
                  <a:srgbClr val="FF0000"/>
                </a:solidFill>
              </a:rPr>
              <a:t>年</a:t>
            </a:r>
            <a:br>
              <a:rPr kumimoji="1" lang="en-US" altLang="ja-JP" sz="2400" dirty="0">
                <a:solidFill>
                  <a:srgbClr val="FF0000"/>
                </a:solidFill>
              </a:rPr>
            </a:br>
            <a:r>
              <a:rPr kumimoji="1" lang="ja-JP" altLang="en-US" sz="2400" dirty="0">
                <a:solidFill>
                  <a:srgbClr val="FF0000"/>
                </a:solidFill>
              </a:rPr>
              <a:t>に営業収益</a:t>
            </a:r>
            <a:br>
              <a:rPr kumimoji="1" lang="en-US" altLang="ja-JP" sz="2400" dirty="0">
                <a:solidFill>
                  <a:srgbClr val="FF0000"/>
                </a:solidFill>
              </a:rPr>
            </a:br>
            <a:r>
              <a:rPr kumimoji="1" lang="ja-JP" altLang="en-US" sz="2400" dirty="0">
                <a:solidFill>
                  <a:srgbClr val="FF0000"/>
                </a:solidFill>
              </a:rPr>
              <a:t>の</a:t>
            </a:r>
            <a:r>
              <a:rPr kumimoji="1" lang="en-US" altLang="ja-JP" sz="2400" dirty="0">
                <a:solidFill>
                  <a:srgbClr val="FF0000"/>
                </a:solidFill>
              </a:rPr>
              <a:t>40</a:t>
            </a:r>
            <a:r>
              <a:rPr kumimoji="1" lang="ja-JP" altLang="en-US" sz="2400" dirty="0">
                <a:solidFill>
                  <a:srgbClr val="FF0000"/>
                </a:solidFill>
              </a:rPr>
              <a:t>％以上</a:t>
            </a:r>
            <a:r>
              <a:rPr lang="ja-JP" altLang="en-US" sz="2400" dirty="0"/>
              <a:t>。</a:t>
            </a:r>
            <a:endParaRPr lang="en-US" altLang="ja-JP" sz="2400" dirty="0"/>
          </a:p>
          <a:p>
            <a:pPr marL="444500" lvl="1" indent="-271463"/>
            <a:r>
              <a:rPr kumimoji="1" lang="ja-JP" altLang="en-US" sz="2400" dirty="0"/>
              <a:t>テック企業</a:t>
            </a:r>
            <a:br>
              <a:rPr kumimoji="1" lang="en-US" altLang="ja-JP" sz="2400" dirty="0"/>
            </a:br>
            <a:r>
              <a:rPr kumimoji="1" lang="ja-JP" altLang="en-US" sz="2400" dirty="0"/>
              <a:t>の本業は</a:t>
            </a:r>
            <a:br>
              <a:rPr kumimoji="1" lang="en-US" altLang="ja-JP" sz="2400" dirty="0"/>
            </a:br>
            <a:r>
              <a:rPr kumimoji="1" lang="ja-JP" altLang="en-US" sz="2400" dirty="0"/>
              <a:t>健在のよう</a:t>
            </a:r>
            <a:br>
              <a:rPr kumimoji="1" lang="en-US" altLang="ja-JP" sz="2400" dirty="0"/>
            </a:br>
            <a:r>
              <a:rPr kumimoji="1" lang="ja-JP" altLang="en-US" sz="2400" dirty="0"/>
              <a:t>である。</a:t>
            </a:r>
            <a:br>
              <a:rPr kumimoji="1" lang="en-US" altLang="ja-JP" sz="2400" dirty="0"/>
            </a:br>
            <a:br>
              <a:rPr kumimoji="1" lang="en-US" altLang="ja-JP" sz="2400" dirty="0"/>
            </a:br>
            <a:br>
              <a:rPr lang="en-US" altLang="ja-JP" sz="2400" dirty="0"/>
            </a:br>
            <a:r>
              <a:rPr lang="ja-JP" altLang="en-US" sz="2400" dirty="0">
                <a:solidFill>
                  <a:srgbClr val="FF0000"/>
                </a:solidFill>
              </a:rPr>
              <a:t>日本一のトヨ</a:t>
            </a:r>
            <a:br>
              <a:rPr lang="en-US" altLang="ja-JP" sz="2400" dirty="0">
                <a:solidFill>
                  <a:srgbClr val="FF0000"/>
                </a:solidFill>
              </a:rPr>
            </a:br>
            <a:r>
              <a:rPr lang="ja-JP" altLang="en-US" sz="2400" dirty="0">
                <a:solidFill>
                  <a:srgbClr val="FF0000"/>
                </a:solidFill>
              </a:rPr>
              <a:t>タより多い</a:t>
            </a:r>
            <a:r>
              <a:rPr lang="ja-JP" altLang="en-US" sz="2400" dirty="0"/>
              <a:t>。</a:t>
            </a:r>
            <a:endParaRPr kumimoji="1" lang="ja-JP" altLang="en-US" sz="2400" dirty="0"/>
          </a:p>
        </p:txBody>
      </p:sp>
      <p:sp>
        <p:nvSpPr>
          <p:cNvPr id="4" name="スライド番号プレースホルダー 3">
            <a:extLst>
              <a:ext uri="{FF2B5EF4-FFF2-40B4-BE49-F238E27FC236}">
                <a16:creationId xmlns:a16="http://schemas.microsoft.com/office/drawing/2014/main" id="{48333F65-E0A5-4A46-AA4A-A780D11E626F}"/>
              </a:ext>
            </a:extLst>
          </p:cNvPr>
          <p:cNvSpPr>
            <a:spLocks noGrp="1"/>
          </p:cNvSpPr>
          <p:nvPr>
            <p:ph type="sldNum" sz="quarter" idx="12"/>
          </p:nvPr>
        </p:nvSpPr>
        <p:spPr/>
        <p:txBody>
          <a:bodyPr/>
          <a:lstStyle/>
          <a:p>
            <a:fld id="{61186DF1-096B-47E5-A479-977D716ECC56}" type="slidenum">
              <a:rPr lang="en-US" altLang="ja-JP" smtClean="0"/>
              <a:pPr/>
              <a:t>25</a:t>
            </a:fld>
            <a:endParaRPr lang="en-US" altLang="ja-JP" dirty="0"/>
          </a:p>
        </p:txBody>
      </p:sp>
      <p:pic>
        <p:nvPicPr>
          <p:cNvPr id="9" name="図 8">
            <a:extLst>
              <a:ext uri="{FF2B5EF4-FFF2-40B4-BE49-F238E27FC236}">
                <a16:creationId xmlns:a16="http://schemas.microsoft.com/office/drawing/2014/main" id="{9F76FB60-27FB-2C6E-5992-510D071EF12A}"/>
              </a:ext>
            </a:extLst>
          </p:cNvPr>
          <p:cNvPicPr>
            <a:picLocks noChangeAspect="1"/>
          </p:cNvPicPr>
          <p:nvPr/>
        </p:nvPicPr>
        <p:blipFill>
          <a:blip r:embed="rId2"/>
          <a:stretch>
            <a:fillRect/>
          </a:stretch>
        </p:blipFill>
        <p:spPr>
          <a:xfrm>
            <a:off x="2195735" y="1898796"/>
            <a:ext cx="6914837" cy="4516366"/>
          </a:xfrm>
          <a:prstGeom prst="rect">
            <a:avLst/>
          </a:prstGeom>
        </p:spPr>
      </p:pic>
      <p:sp>
        <p:nvSpPr>
          <p:cNvPr id="3" name="矢印: 上下 2">
            <a:extLst>
              <a:ext uri="{FF2B5EF4-FFF2-40B4-BE49-F238E27FC236}">
                <a16:creationId xmlns:a16="http://schemas.microsoft.com/office/drawing/2014/main" id="{4DAF8FA5-B386-CD7A-A5D9-063AC8EE3EFF}"/>
              </a:ext>
            </a:extLst>
          </p:cNvPr>
          <p:cNvSpPr/>
          <p:nvPr/>
        </p:nvSpPr>
        <p:spPr>
          <a:xfrm>
            <a:off x="1187624" y="4941168"/>
            <a:ext cx="242316" cy="5088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9620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72650F28-36B1-F13F-9092-B8810C5ECBF6}"/>
              </a:ext>
            </a:extLst>
          </p:cNvPr>
          <p:cNvSpPr txBox="1"/>
          <p:nvPr/>
        </p:nvSpPr>
        <p:spPr>
          <a:xfrm>
            <a:off x="2066718" y="6401853"/>
            <a:ext cx="7077282" cy="268287"/>
          </a:xfrm>
          <a:prstGeom prst="rect">
            <a:avLst/>
          </a:prstGeom>
          <a:noFill/>
        </p:spPr>
        <p:txBody>
          <a:bodyPr wrap="square">
            <a:spAutoFit/>
          </a:bodyPr>
          <a:lstStyle/>
          <a:p>
            <a:pPr algn="just">
              <a:lnSpc>
                <a:spcPts val="1500"/>
              </a:lnSpc>
            </a:pPr>
            <a:r>
              <a:rPr lang="ja-JP" altLang="ja-JP" sz="1200" b="1" kern="100" dirty="0">
                <a:solidFill>
                  <a:srgbClr val="222222"/>
                </a:solidFill>
                <a:effectLst/>
                <a:highlight>
                  <a:srgbClr val="FFFFFF"/>
                </a:highlight>
                <a:latin typeface="+mn-ea"/>
                <a:ea typeface="+mn-ea"/>
                <a:cs typeface="Times New Roman" panose="02020603050405020304" pitchFamily="18" charset="0"/>
              </a:rPr>
              <a:t>（注）グーグルの数字は</a:t>
            </a:r>
            <a:r>
              <a:rPr lang="ja-JP" altLang="en-US" sz="1200" b="1" kern="100" dirty="0">
                <a:solidFill>
                  <a:srgbClr val="222222"/>
                </a:solidFill>
                <a:effectLst/>
                <a:highlight>
                  <a:srgbClr val="FFFFFF"/>
                </a:highlight>
                <a:latin typeface="+mn-ea"/>
                <a:ea typeface="+mn-ea"/>
                <a:cs typeface="Times New Roman" panose="02020603050405020304" pitchFamily="18" charset="0"/>
              </a:rPr>
              <a:t>，</a:t>
            </a:r>
            <a:r>
              <a:rPr lang="en-US" altLang="ja-JP" sz="1200" b="1" kern="100" dirty="0">
                <a:solidFill>
                  <a:srgbClr val="222222"/>
                </a:solidFill>
                <a:effectLst/>
                <a:highlight>
                  <a:srgbClr val="FFFFFF"/>
                </a:highlight>
                <a:latin typeface="+mn-ea"/>
                <a:ea typeface="+mn-ea"/>
                <a:cs typeface="Times New Roman" panose="02020603050405020304" pitchFamily="18" charset="0"/>
              </a:rPr>
              <a:t>2014</a:t>
            </a:r>
            <a:r>
              <a:rPr lang="ja-JP" altLang="ja-JP" sz="1200" b="1" kern="100" dirty="0">
                <a:solidFill>
                  <a:srgbClr val="222222"/>
                </a:solidFill>
                <a:effectLst/>
                <a:highlight>
                  <a:srgbClr val="FFFFFF"/>
                </a:highlight>
                <a:latin typeface="+mn-ea"/>
                <a:ea typeface="+mn-ea"/>
                <a:cs typeface="Times New Roman" panose="02020603050405020304" pitchFamily="18" charset="0"/>
              </a:rPr>
              <a:t>年から持株会社アルファベット社のものである。（出所）各社公表資料より作成。</a:t>
            </a:r>
            <a:endParaRPr lang="ja-JP" altLang="ja-JP" sz="1200" b="1" kern="100" dirty="0">
              <a:effectLst/>
              <a:latin typeface="+mn-ea"/>
              <a:ea typeface="+mn-ea"/>
              <a:cs typeface="Times New Roman" panose="02020603050405020304" pitchFamily="18" charset="0"/>
            </a:endParaRPr>
          </a:p>
        </p:txBody>
      </p:sp>
      <p:sp>
        <p:nvSpPr>
          <p:cNvPr id="4" name="スライド番号プレースホルダー 3">
            <a:extLst>
              <a:ext uri="{FF2B5EF4-FFF2-40B4-BE49-F238E27FC236}">
                <a16:creationId xmlns:a16="http://schemas.microsoft.com/office/drawing/2014/main" id="{5CE0BE96-55A9-49BF-9FED-13C652D62987}"/>
              </a:ext>
            </a:extLst>
          </p:cNvPr>
          <p:cNvSpPr>
            <a:spLocks noGrp="1"/>
          </p:cNvSpPr>
          <p:nvPr>
            <p:ph type="sldNum" sz="quarter" idx="12"/>
          </p:nvPr>
        </p:nvSpPr>
        <p:spPr/>
        <p:txBody>
          <a:bodyPr/>
          <a:lstStyle/>
          <a:p>
            <a:fld id="{61186DF1-096B-47E5-A479-977D716ECC56}" type="slidenum">
              <a:rPr lang="en-US" altLang="ja-JP" smtClean="0"/>
              <a:pPr/>
              <a:t>26</a:t>
            </a:fld>
            <a:endParaRPr lang="en-US" altLang="ja-JP"/>
          </a:p>
        </p:txBody>
      </p:sp>
      <p:sp>
        <p:nvSpPr>
          <p:cNvPr id="2" name="コンテンツ プレースホルダー 2">
            <a:extLst>
              <a:ext uri="{FF2B5EF4-FFF2-40B4-BE49-F238E27FC236}">
                <a16:creationId xmlns:a16="http://schemas.microsoft.com/office/drawing/2014/main" id="{D88BF8C9-66CB-54C9-7E4D-5CCF0D67BA74}"/>
              </a:ext>
            </a:extLst>
          </p:cNvPr>
          <p:cNvSpPr>
            <a:spLocks noGrp="1"/>
          </p:cNvSpPr>
          <p:nvPr>
            <p:ph idx="1"/>
          </p:nvPr>
        </p:nvSpPr>
        <p:spPr>
          <a:xfrm>
            <a:off x="0" y="476672"/>
            <a:ext cx="9144000" cy="6381328"/>
          </a:xfrm>
        </p:spPr>
        <p:txBody>
          <a:bodyPr/>
          <a:lstStyle/>
          <a:p>
            <a:pPr marL="269875" indent="-269875">
              <a:buClr>
                <a:schemeClr val="bg1"/>
              </a:buClr>
            </a:pPr>
            <a:r>
              <a:rPr lang="ja-JP" altLang="en-US" sz="2800" dirty="0">
                <a:solidFill>
                  <a:schemeClr val="bg1"/>
                </a:solidFill>
              </a:rPr>
              <a:t>最後に，図表４で</a:t>
            </a:r>
            <a:r>
              <a:rPr lang="en-US" altLang="ja-JP" sz="2800" dirty="0">
                <a:solidFill>
                  <a:schemeClr val="bg1"/>
                </a:solidFill>
              </a:rPr>
              <a:t>1995</a:t>
            </a:r>
            <a:r>
              <a:rPr lang="ja-JP" altLang="en-US" sz="2800" dirty="0">
                <a:solidFill>
                  <a:schemeClr val="bg1"/>
                </a:solidFill>
              </a:rPr>
              <a:t>－</a:t>
            </a:r>
            <a:r>
              <a:rPr lang="en-US" altLang="ja-JP" sz="2800" dirty="0">
                <a:solidFill>
                  <a:schemeClr val="bg1"/>
                </a:solidFill>
              </a:rPr>
              <a:t>2025</a:t>
            </a:r>
            <a:r>
              <a:rPr lang="ja-JP" altLang="en-US" sz="2800" dirty="0">
                <a:solidFill>
                  <a:schemeClr val="bg1"/>
                </a:solidFill>
              </a:rPr>
              <a:t>年における</a:t>
            </a:r>
            <a:r>
              <a:rPr lang="en-US" altLang="ja-JP" sz="2800" dirty="0">
                <a:solidFill>
                  <a:schemeClr val="bg1"/>
                </a:solidFill>
              </a:rPr>
              <a:t>GAFA</a:t>
            </a:r>
            <a:r>
              <a:rPr lang="ja-JP" altLang="en-US" sz="2800" dirty="0">
                <a:solidFill>
                  <a:schemeClr val="bg1"/>
                </a:solidFill>
              </a:rPr>
              <a:t>各社</a:t>
            </a:r>
            <a:br>
              <a:rPr lang="en-US" altLang="ja-JP" sz="2800" dirty="0"/>
            </a:br>
            <a:r>
              <a:rPr lang="ja-JP" altLang="en-US" sz="2800" dirty="0"/>
              <a:t>の売上高</a:t>
            </a:r>
            <a:r>
              <a:rPr lang="ja-JP" altLang="en-US" sz="2800" dirty="0">
                <a:solidFill>
                  <a:srgbClr val="FF0000"/>
                </a:solidFill>
              </a:rPr>
              <a:t>研究開発費</a:t>
            </a:r>
            <a:r>
              <a:rPr lang="ja-JP" altLang="en-US" sz="2800" dirty="0"/>
              <a:t>比率をみてみよう（</a:t>
            </a:r>
            <a:r>
              <a:rPr lang="ja-JP" altLang="en-US" sz="2400" dirty="0"/>
              <a:t>研究開発費</a:t>
            </a:r>
            <a:br>
              <a:rPr lang="en-US" altLang="ja-JP" sz="2400" dirty="0"/>
            </a:br>
            <a:r>
              <a:rPr lang="ja-JP" altLang="en-US" sz="2400" dirty="0"/>
              <a:t>の企業間比較は，売上高で除した売上高研究開発費比率が用いら</a:t>
            </a:r>
            <a:br>
              <a:rPr lang="en-US" altLang="ja-JP" sz="2400" dirty="0"/>
            </a:br>
            <a:r>
              <a:rPr lang="ja-JP" altLang="en-US" sz="2400" dirty="0"/>
              <a:t>れる）</a:t>
            </a:r>
            <a:r>
              <a:rPr lang="ja-JP" altLang="en-US" sz="2800" dirty="0"/>
              <a:t>。</a:t>
            </a:r>
            <a:endParaRPr lang="en-US" altLang="ja-JP" sz="2800" dirty="0"/>
          </a:p>
          <a:p>
            <a:pPr marL="357188" lvl="1" indent="-212725"/>
            <a:r>
              <a:rPr lang="en-US" altLang="ja-JP" sz="2400" dirty="0"/>
              <a:t>GAFA</a:t>
            </a:r>
            <a:r>
              <a:rPr lang="ja-JP" altLang="en-US" sz="2400" dirty="0"/>
              <a:t>各社の</a:t>
            </a:r>
            <a:br>
              <a:rPr lang="en-US" altLang="ja-JP" sz="2400" dirty="0"/>
            </a:br>
            <a:r>
              <a:rPr lang="ja-JP" altLang="en-US" sz="2400" dirty="0">
                <a:solidFill>
                  <a:srgbClr val="FF0000"/>
                </a:solidFill>
              </a:rPr>
              <a:t>好調な収益</a:t>
            </a:r>
            <a:br>
              <a:rPr lang="en-US" altLang="ja-JP" sz="2400" dirty="0">
                <a:solidFill>
                  <a:srgbClr val="FF0000"/>
                </a:solidFill>
              </a:rPr>
            </a:br>
            <a:r>
              <a:rPr lang="ja-JP" altLang="en-US" sz="2400" dirty="0"/>
              <a:t>は，</a:t>
            </a:r>
            <a:r>
              <a:rPr lang="ja-JP" altLang="en-US" sz="2400" dirty="0">
                <a:solidFill>
                  <a:srgbClr val="FF0000"/>
                </a:solidFill>
              </a:rPr>
              <a:t>潤沢な研</a:t>
            </a:r>
            <a:br>
              <a:rPr lang="en-US" altLang="ja-JP" sz="2400" dirty="0">
                <a:solidFill>
                  <a:srgbClr val="FF0000"/>
                </a:solidFill>
              </a:rPr>
            </a:br>
            <a:r>
              <a:rPr lang="ja-JP" altLang="en-US" sz="2400" dirty="0">
                <a:solidFill>
                  <a:srgbClr val="FF0000"/>
                </a:solidFill>
              </a:rPr>
              <a:t>究開発費</a:t>
            </a:r>
            <a:r>
              <a:rPr lang="ja-JP" altLang="en-US" sz="2400" dirty="0"/>
              <a:t>によ</a:t>
            </a:r>
            <a:br>
              <a:rPr lang="en-US" altLang="ja-JP" sz="2400" dirty="0"/>
            </a:br>
            <a:r>
              <a:rPr lang="ja-JP" altLang="en-US" sz="2400" dirty="0"/>
              <a:t>るものと考え</a:t>
            </a:r>
            <a:br>
              <a:rPr lang="en-US" altLang="ja-JP" sz="2400" dirty="0"/>
            </a:br>
            <a:r>
              <a:rPr lang="ja-JP" altLang="en-US" sz="2400" dirty="0"/>
              <a:t>られる。</a:t>
            </a:r>
            <a:br>
              <a:rPr lang="en-US" altLang="ja-JP" sz="2400" dirty="0"/>
            </a:br>
            <a:r>
              <a:rPr lang="en-US" altLang="ja-JP" sz="2400" dirty="0"/>
              <a:t> </a:t>
            </a:r>
            <a:br>
              <a:rPr lang="en-US" altLang="ja-JP" sz="2400" dirty="0"/>
            </a:br>
            <a:r>
              <a:rPr lang="ja-JP" altLang="en-US" sz="2400" dirty="0"/>
              <a:t>　　 </a:t>
            </a:r>
            <a:br>
              <a:rPr lang="en-US" altLang="ja-JP" sz="2400" dirty="0"/>
            </a:br>
            <a:r>
              <a:rPr lang="ja-JP" altLang="en-US" sz="2400" dirty="0">
                <a:solidFill>
                  <a:srgbClr val="FF0000"/>
                </a:solidFill>
              </a:rPr>
              <a:t>日本一のトヨ</a:t>
            </a:r>
            <a:br>
              <a:rPr lang="en-US" altLang="ja-JP" sz="2400" dirty="0">
                <a:solidFill>
                  <a:srgbClr val="FF0000"/>
                </a:solidFill>
              </a:rPr>
            </a:br>
            <a:r>
              <a:rPr lang="ja-JP" altLang="en-US" sz="2400" dirty="0">
                <a:solidFill>
                  <a:srgbClr val="FF0000"/>
                </a:solidFill>
              </a:rPr>
              <a:t>タより多い</a:t>
            </a:r>
            <a:r>
              <a:rPr lang="ja-JP" altLang="en-US" sz="2400" dirty="0"/>
              <a:t>。</a:t>
            </a:r>
            <a:endParaRPr lang="en-US" altLang="ja-JP" sz="2400" dirty="0"/>
          </a:p>
        </p:txBody>
      </p:sp>
      <p:pic>
        <p:nvPicPr>
          <p:cNvPr id="9" name="図 8">
            <a:extLst>
              <a:ext uri="{FF2B5EF4-FFF2-40B4-BE49-F238E27FC236}">
                <a16:creationId xmlns:a16="http://schemas.microsoft.com/office/drawing/2014/main" id="{B8317A11-3752-CED0-9BEC-DCF051E2D633}"/>
              </a:ext>
            </a:extLst>
          </p:cNvPr>
          <p:cNvPicPr>
            <a:picLocks noChangeAspect="1"/>
          </p:cNvPicPr>
          <p:nvPr/>
        </p:nvPicPr>
        <p:blipFill>
          <a:blip r:embed="rId3"/>
          <a:stretch>
            <a:fillRect/>
          </a:stretch>
        </p:blipFill>
        <p:spPr>
          <a:xfrm>
            <a:off x="2256778" y="1916832"/>
            <a:ext cx="6887222" cy="4498330"/>
          </a:xfrm>
          <a:prstGeom prst="rect">
            <a:avLst/>
          </a:prstGeom>
        </p:spPr>
      </p:pic>
      <p:sp>
        <p:nvSpPr>
          <p:cNvPr id="5" name="矢印: 上下 4">
            <a:extLst>
              <a:ext uri="{FF2B5EF4-FFF2-40B4-BE49-F238E27FC236}">
                <a16:creationId xmlns:a16="http://schemas.microsoft.com/office/drawing/2014/main" id="{F2E2EFAC-9EE2-BCC2-9F35-7A5447E6ACD6}"/>
              </a:ext>
            </a:extLst>
          </p:cNvPr>
          <p:cNvSpPr/>
          <p:nvPr/>
        </p:nvSpPr>
        <p:spPr>
          <a:xfrm>
            <a:off x="1115616" y="4581128"/>
            <a:ext cx="242316" cy="5088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915439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87DA16A9-A56C-4B2C-9868-BB8FB5FA95BB}"/>
              </a:ext>
            </a:extLst>
          </p:cNvPr>
          <p:cNvSpPr>
            <a:spLocks noGrp="1"/>
          </p:cNvSpPr>
          <p:nvPr>
            <p:ph type="ctrTitle"/>
          </p:nvPr>
        </p:nvSpPr>
        <p:spPr/>
        <p:txBody>
          <a:bodyPr/>
          <a:lstStyle/>
          <a:p>
            <a:pPr marL="571500" indent="-571500">
              <a:buFont typeface="+mj-lt"/>
              <a:buAutoNum type="romanUcPeriod" startAt="4"/>
            </a:pPr>
            <a:r>
              <a:rPr kumimoji="1" lang="ja-JP" altLang="en-US" dirty="0"/>
              <a:t>終わりに</a:t>
            </a:r>
            <a:endParaRPr lang="ja-JP" altLang="en-US" dirty="0"/>
          </a:p>
        </p:txBody>
      </p:sp>
      <p:sp>
        <p:nvSpPr>
          <p:cNvPr id="4" name="スライド番号プレースホルダー 3">
            <a:extLst>
              <a:ext uri="{FF2B5EF4-FFF2-40B4-BE49-F238E27FC236}">
                <a16:creationId xmlns:a16="http://schemas.microsoft.com/office/drawing/2014/main" id="{8AF3CF1A-F4B7-412F-9CE4-03C88860D7AE}"/>
              </a:ext>
            </a:extLst>
          </p:cNvPr>
          <p:cNvSpPr>
            <a:spLocks noGrp="1"/>
          </p:cNvSpPr>
          <p:nvPr>
            <p:ph type="sldNum" sz="quarter" idx="4"/>
          </p:nvPr>
        </p:nvSpPr>
        <p:spPr/>
        <p:txBody>
          <a:bodyPr/>
          <a:lstStyle/>
          <a:p>
            <a:fld id="{61186DF1-096B-47E5-A479-977D716ECC56}" type="slidenum">
              <a:rPr lang="en-US" altLang="ja-JP" smtClean="0"/>
              <a:pPr/>
              <a:t>27</a:t>
            </a:fld>
            <a:endParaRPr lang="en-US" altLang="ja-JP"/>
          </a:p>
        </p:txBody>
      </p:sp>
      <p:sp>
        <p:nvSpPr>
          <p:cNvPr id="6" name="字幕 5">
            <a:extLst>
              <a:ext uri="{FF2B5EF4-FFF2-40B4-BE49-F238E27FC236}">
                <a16:creationId xmlns:a16="http://schemas.microsoft.com/office/drawing/2014/main" id="{22F23BBE-3503-4AF0-AC3A-9C7267238E21}"/>
              </a:ext>
            </a:extLst>
          </p:cNvPr>
          <p:cNvSpPr>
            <a:spLocks noGrp="1"/>
          </p:cNvSpPr>
          <p:nvPr>
            <p:ph type="subTitle" idx="1"/>
          </p:nvPr>
        </p:nvSpPr>
        <p:spPr>
          <a:xfrm>
            <a:off x="1299780" y="4437112"/>
            <a:ext cx="6615877" cy="504056"/>
          </a:xfrm>
        </p:spPr>
        <p:txBody>
          <a:bodyPr/>
          <a:lstStyle/>
          <a:p>
            <a:pPr algn="l"/>
            <a:r>
              <a:rPr lang="ja-JP" altLang="en-US" sz="2800" b="1" dirty="0"/>
              <a:t>講義では，</a:t>
            </a:r>
            <a:r>
              <a:rPr lang="en-US" altLang="ja-JP" sz="2800" b="1" dirty="0"/>
              <a:t>GAFA</a:t>
            </a:r>
            <a:r>
              <a:rPr lang="ja-JP" altLang="en-US" sz="2800" b="1" dirty="0"/>
              <a:t>の金融証券業務を扱った。</a:t>
            </a:r>
          </a:p>
        </p:txBody>
      </p:sp>
    </p:spTree>
    <p:extLst>
      <p:ext uri="{BB962C8B-B14F-4D97-AF65-F5344CB8AC3E}">
        <p14:creationId xmlns:p14="http://schemas.microsoft.com/office/powerpoint/2010/main" val="24497549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世界金融危機、経済の秋のイラスト。ファイナンス、ビジネスの破産のグラフを下って行きます。金融の失敗、経済資金のストックの概念。投資リスク、衰退、不況。  | プレミアムベクター">
            <a:extLst>
              <a:ext uri="{FF2B5EF4-FFF2-40B4-BE49-F238E27FC236}">
                <a16:creationId xmlns:a16="http://schemas.microsoft.com/office/drawing/2014/main" id="{126742B9-35BB-71DD-A6F6-0BED14086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0"/>
            <a:ext cx="5724128" cy="3813037"/>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36AEFB90-982F-4C89-A047-8DF4B933053E}"/>
              </a:ext>
            </a:extLst>
          </p:cNvPr>
          <p:cNvSpPr>
            <a:spLocks noGrp="1"/>
          </p:cNvSpPr>
          <p:nvPr>
            <p:ph type="title"/>
          </p:nvPr>
        </p:nvSpPr>
        <p:spPr>
          <a:xfrm>
            <a:off x="251520" y="0"/>
            <a:ext cx="3240360" cy="980728"/>
          </a:xfrm>
        </p:spPr>
        <p:txBody>
          <a:bodyPr/>
          <a:lstStyle/>
          <a:p>
            <a:pPr marL="571500" indent="-571500">
              <a:buFont typeface="+mj-lt"/>
              <a:buAutoNum type="romanUcPeriod" startAt="4"/>
            </a:pPr>
            <a:r>
              <a:rPr kumimoji="1" lang="ja-JP" altLang="en-US" dirty="0"/>
              <a:t>終わりに１</a:t>
            </a:r>
            <a:br>
              <a:rPr kumimoji="1" lang="en-US" altLang="ja-JP" dirty="0"/>
            </a:br>
            <a:r>
              <a:rPr kumimoji="1" lang="ja-JP" altLang="en-US" sz="2800" dirty="0"/>
              <a:t>　実証結果</a:t>
            </a:r>
          </a:p>
        </p:txBody>
      </p:sp>
      <p:sp>
        <p:nvSpPr>
          <p:cNvPr id="3" name="コンテンツ プレースホルダー 2">
            <a:extLst>
              <a:ext uri="{FF2B5EF4-FFF2-40B4-BE49-F238E27FC236}">
                <a16:creationId xmlns:a16="http://schemas.microsoft.com/office/drawing/2014/main" id="{81D47C15-93FF-480F-BFF4-A6369444B21D}"/>
              </a:ext>
            </a:extLst>
          </p:cNvPr>
          <p:cNvSpPr>
            <a:spLocks noGrp="1"/>
          </p:cNvSpPr>
          <p:nvPr>
            <p:ph idx="1"/>
          </p:nvPr>
        </p:nvSpPr>
        <p:spPr>
          <a:xfrm>
            <a:off x="35496" y="980728"/>
            <a:ext cx="9073008" cy="5877272"/>
          </a:xfrm>
          <a:noFill/>
        </p:spPr>
        <p:txBody>
          <a:bodyPr/>
          <a:lstStyle/>
          <a:p>
            <a:pPr marL="269875" indent="-269875">
              <a:buFont typeface="+mj-lt"/>
              <a:buAutoNum type="arabicPeriod"/>
            </a:pPr>
            <a:r>
              <a:rPr lang="ja-JP" altLang="en-US" sz="2800" b="1" dirty="0"/>
              <a:t>アマゾンは，アマゾ</a:t>
            </a:r>
            <a:br>
              <a:rPr lang="en-US" altLang="ja-JP" sz="2800" b="1" dirty="0"/>
            </a:br>
            <a:r>
              <a:rPr lang="ja-JP" altLang="en-US" sz="2800" b="1" dirty="0"/>
              <a:t>ンペイ</a:t>
            </a:r>
            <a:r>
              <a:rPr lang="en-US" altLang="ja-JP" sz="2800" b="1" dirty="0"/>
              <a:t>(</a:t>
            </a:r>
            <a:r>
              <a:rPr lang="ja-JP" altLang="en-US" sz="2800" b="1" dirty="0">
                <a:solidFill>
                  <a:srgbClr val="FF0000"/>
                </a:solidFill>
              </a:rPr>
              <a:t>決済 </a:t>
            </a:r>
            <a:r>
              <a:rPr kumimoji="1" lang="ja-JP" altLang="en-US" sz="2800" b="1" dirty="0">
                <a:solidFill>
                  <a:srgbClr val="FF0000"/>
                </a:solidFill>
              </a:rPr>
              <a:t>⇒ 消費</a:t>
            </a:r>
            <a:br>
              <a:rPr kumimoji="1" lang="en-US" altLang="ja-JP" sz="2800" b="1" dirty="0">
                <a:solidFill>
                  <a:srgbClr val="FF0000"/>
                </a:solidFill>
              </a:rPr>
            </a:br>
            <a:r>
              <a:rPr kumimoji="1" lang="ja-JP" altLang="en-US" sz="2800" b="1" dirty="0">
                <a:solidFill>
                  <a:srgbClr val="FF0000"/>
                </a:solidFill>
              </a:rPr>
              <a:t>拡大</a:t>
            </a:r>
            <a:r>
              <a:rPr lang="en-US" altLang="ja-JP" sz="2800" b="1" dirty="0"/>
              <a:t>)</a:t>
            </a:r>
            <a:r>
              <a:rPr lang="ja-JP" altLang="en-US" sz="2800" b="1" dirty="0"/>
              <a:t>とアマゾンレン</a:t>
            </a:r>
            <a:br>
              <a:rPr lang="en-US" altLang="ja-JP" sz="2800" b="1" dirty="0"/>
            </a:br>
            <a:r>
              <a:rPr lang="ja-JP" altLang="en-US" sz="2800" b="1" dirty="0"/>
              <a:t>ディング</a:t>
            </a:r>
            <a:r>
              <a:rPr lang="en-US" altLang="ja-JP" sz="2800" b="1" dirty="0"/>
              <a:t>(</a:t>
            </a:r>
            <a:r>
              <a:rPr lang="ja-JP" altLang="en-US" sz="2800" b="1" dirty="0">
                <a:solidFill>
                  <a:srgbClr val="FF0000"/>
                </a:solidFill>
              </a:rPr>
              <a:t>貸付</a:t>
            </a:r>
            <a:r>
              <a:rPr lang="en-US" altLang="ja-JP" sz="2800" b="1" dirty="0"/>
              <a:t>)</a:t>
            </a:r>
            <a:r>
              <a:rPr lang="ja-JP" altLang="en-US" sz="2800" b="1" dirty="0"/>
              <a:t>を</a:t>
            </a:r>
            <a:r>
              <a:rPr lang="ja-JP" altLang="en-US" sz="2800" dirty="0"/>
              <a:t>開</a:t>
            </a:r>
            <a:r>
              <a:rPr lang="ja-JP" altLang="en-US" sz="2800" b="1" dirty="0"/>
              <a:t>始</a:t>
            </a:r>
            <a:br>
              <a:rPr lang="en-US" altLang="ja-JP" sz="2800" b="1" dirty="0"/>
            </a:br>
            <a:r>
              <a:rPr lang="en-US" altLang="ja-JP" sz="2800" b="1" dirty="0"/>
              <a:t> </a:t>
            </a:r>
            <a:r>
              <a:rPr lang="ja-JP" altLang="en-US" sz="2800" b="1" dirty="0"/>
              <a:t>⇒ 銀行</a:t>
            </a:r>
            <a:r>
              <a:rPr lang="ja-JP" altLang="en-US" sz="2800" dirty="0"/>
              <a:t>化</a:t>
            </a:r>
            <a:endParaRPr lang="en-US" altLang="ja-JP" sz="2800" dirty="0"/>
          </a:p>
          <a:p>
            <a:pPr marL="269875" indent="-269875">
              <a:buFont typeface="+mj-lt"/>
              <a:buAutoNum type="arabicPeriod"/>
            </a:pPr>
            <a:r>
              <a:rPr lang="ja-JP" altLang="en-US" sz="2800" b="1" dirty="0"/>
              <a:t>アップルは</a:t>
            </a:r>
            <a:r>
              <a:rPr lang="en-US" altLang="ja-JP" sz="2800" b="1" dirty="0"/>
              <a:t>,</a:t>
            </a:r>
            <a:r>
              <a:rPr lang="ja-JP" altLang="en-US" sz="2800" b="1" dirty="0">
                <a:solidFill>
                  <a:srgbClr val="FF0000"/>
                </a:solidFill>
              </a:rPr>
              <a:t>負債</a:t>
            </a:r>
            <a:r>
              <a:rPr lang="en-US" altLang="ja-JP" sz="2800" b="1" dirty="0"/>
              <a:t>(</a:t>
            </a:r>
            <a:r>
              <a:rPr lang="ja-JP" altLang="en-US" sz="2800" b="1" dirty="0"/>
              <a:t>借金</a:t>
            </a:r>
            <a:r>
              <a:rPr lang="en-US" altLang="ja-JP" sz="2800" b="1" dirty="0"/>
              <a:t>)</a:t>
            </a:r>
            <a:br>
              <a:rPr lang="en-US" altLang="ja-JP" sz="2800" b="1" dirty="0"/>
            </a:br>
            <a:r>
              <a:rPr lang="ja-JP" altLang="en-US" sz="2800" b="1" dirty="0">
                <a:solidFill>
                  <a:srgbClr val="FF0000"/>
                </a:solidFill>
              </a:rPr>
              <a:t>を増やして証券投資</a:t>
            </a:r>
            <a:r>
              <a:rPr lang="ja-JP" altLang="en-US" sz="800" dirty="0">
                <a:solidFill>
                  <a:srgbClr val="FF0000"/>
                </a:solidFill>
              </a:rPr>
              <a:t> </a:t>
            </a:r>
            <a:r>
              <a:rPr lang="ja-JP" altLang="en-US" sz="2800" b="1" dirty="0"/>
              <a:t>⇒</a:t>
            </a:r>
            <a:r>
              <a:rPr lang="ja-JP" altLang="en-US" sz="800" b="1" dirty="0"/>
              <a:t> </a:t>
            </a:r>
            <a:r>
              <a:rPr lang="ja-JP" altLang="en-US" sz="2800" dirty="0"/>
              <a:t>金融機関化</a:t>
            </a:r>
            <a:r>
              <a:rPr lang="en-US" altLang="ja-JP" sz="2800" dirty="0"/>
              <a:t>(</a:t>
            </a:r>
            <a:r>
              <a:rPr lang="ja-JP" altLang="en-US" sz="2600" dirty="0"/>
              <a:t>近年は</a:t>
            </a:r>
            <a:r>
              <a:rPr lang="ja-JP" altLang="en-US" sz="2800" dirty="0">
                <a:solidFill>
                  <a:srgbClr val="FF0000"/>
                </a:solidFill>
              </a:rPr>
              <a:t>非</a:t>
            </a:r>
            <a:r>
              <a:rPr lang="ja-JP" altLang="en-US" sz="2800" dirty="0"/>
              <a:t>金融機関化</a:t>
            </a:r>
            <a:r>
              <a:rPr lang="en-US" altLang="ja-JP" sz="2800" dirty="0"/>
              <a:t>)</a:t>
            </a:r>
            <a:endParaRPr kumimoji="1" lang="en-US" altLang="ja-JP" sz="2800" dirty="0"/>
          </a:p>
          <a:p>
            <a:pPr marL="357188" indent="-357188"/>
            <a:r>
              <a:rPr lang="ja-JP" altLang="en-US" sz="2800" b="1" dirty="0">
                <a:solidFill>
                  <a:srgbClr val="FF0000"/>
                </a:solidFill>
              </a:rPr>
              <a:t>過度の金融化</a:t>
            </a:r>
            <a:r>
              <a:rPr lang="ja-JP" altLang="en-US" sz="2800" b="1" dirty="0"/>
              <a:t>（</a:t>
            </a:r>
            <a:r>
              <a:rPr lang="en-US" altLang="ja-JP" sz="2800" b="1" dirty="0"/>
              <a:t>GDP</a:t>
            </a:r>
            <a:r>
              <a:rPr lang="ja-JP" altLang="en-US" sz="2800" b="1" dirty="0"/>
              <a:t>の</a:t>
            </a:r>
            <a:r>
              <a:rPr lang="en-US" altLang="ja-JP" sz="2800" b="1" dirty="0"/>
              <a:t>120</a:t>
            </a:r>
            <a:r>
              <a:rPr lang="ja-JP" altLang="en-US" sz="2800" b="1" dirty="0"/>
              <a:t>％～）</a:t>
            </a:r>
            <a:r>
              <a:rPr lang="ja-JP" altLang="en-US" sz="2800" b="1" dirty="0">
                <a:solidFill>
                  <a:srgbClr val="FF0000"/>
                </a:solidFill>
              </a:rPr>
              <a:t>は経済成長</a:t>
            </a:r>
            <a:r>
              <a:rPr lang="ja-JP" altLang="en-US" sz="2800" b="1" dirty="0"/>
              <a:t>（</a:t>
            </a:r>
            <a:r>
              <a:rPr lang="en-US" altLang="ja-JP" sz="2800" b="1" dirty="0"/>
              <a:t>GDP</a:t>
            </a:r>
            <a:r>
              <a:rPr lang="ja-JP" altLang="en-US" sz="2800" b="1" dirty="0"/>
              <a:t>）</a:t>
            </a:r>
            <a:r>
              <a:rPr lang="ja-JP" altLang="en-US" sz="2800" b="1" dirty="0">
                <a:solidFill>
                  <a:srgbClr val="FF0000"/>
                </a:solidFill>
              </a:rPr>
              <a:t>に対してマイナス</a:t>
            </a:r>
            <a:r>
              <a:rPr lang="ja-JP" altLang="en-US" b="1" dirty="0"/>
              <a:t>（</a:t>
            </a:r>
            <a:r>
              <a:rPr lang="en-US" altLang="ja-JP" b="1" dirty="0"/>
              <a:t>Arcand, Berkes and Panizza </a:t>
            </a:r>
            <a:r>
              <a:rPr kumimoji="1" lang="en-US" altLang="ja-JP" dirty="0"/>
              <a:t>(</a:t>
            </a:r>
            <a:r>
              <a:rPr lang="en-US" altLang="ja-JP" b="1" dirty="0"/>
              <a:t>2012)</a:t>
            </a:r>
            <a:r>
              <a:rPr lang="ja-JP" altLang="en-US" b="1" dirty="0"/>
              <a:t>）</a:t>
            </a:r>
            <a:r>
              <a:rPr lang="ja-JP" altLang="en-US" sz="2800" b="1" dirty="0"/>
              <a:t>。</a:t>
            </a:r>
            <a:br>
              <a:rPr lang="en-US" altLang="ja-JP" sz="2800" b="1" dirty="0"/>
            </a:br>
            <a:r>
              <a:rPr lang="en-US" altLang="ja-JP" sz="2800" b="1" dirty="0"/>
              <a:t> </a:t>
            </a:r>
            <a:r>
              <a:rPr lang="ja-JP" altLang="en-US" sz="2800" b="1" dirty="0"/>
              <a:t>⇒ 金融の負の側面</a:t>
            </a:r>
            <a:br>
              <a:rPr lang="en-US" altLang="ja-JP" sz="2800" b="1" dirty="0"/>
            </a:br>
            <a:r>
              <a:rPr lang="ja-JP" altLang="en-US" sz="2800" b="1" dirty="0"/>
              <a:t> ＝ </a:t>
            </a:r>
            <a:r>
              <a:rPr lang="ja-JP" altLang="en-US" sz="2800" b="1" dirty="0">
                <a:solidFill>
                  <a:srgbClr val="FF0000"/>
                </a:solidFill>
              </a:rPr>
              <a:t>金融システムが肥大化して複雑になると，不安定性が増し巨大な破綻が起きやすくなる</a:t>
            </a:r>
            <a:r>
              <a:rPr lang="ja-JP" altLang="en-US" b="1" dirty="0"/>
              <a:t>（</a:t>
            </a:r>
            <a:r>
              <a:rPr lang="en-US" altLang="ja-JP" b="1" dirty="0"/>
              <a:t>Rajan </a:t>
            </a:r>
            <a:r>
              <a:rPr kumimoji="1" lang="en-US" altLang="ja-JP" dirty="0"/>
              <a:t>(</a:t>
            </a:r>
            <a:r>
              <a:rPr lang="en-US" altLang="ja-JP" b="1" dirty="0"/>
              <a:t>2005)</a:t>
            </a:r>
            <a:r>
              <a:rPr lang="ja-JP" altLang="en-US" b="1" dirty="0"/>
              <a:t>）。</a:t>
            </a:r>
            <a:endParaRPr lang="en-US" altLang="ja-JP" b="1" dirty="0"/>
          </a:p>
        </p:txBody>
      </p:sp>
      <p:sp>
        <p:nvSpPr>
          <p:cNvPr id="4" name="スライド番号プレースホルダー 3">
            <a:extLst>
              <a:ext uri="{FF2B5EF4-FFF2-40B4-BE49-F238E27FC236}">
                <a16:creationId xmlns:a16="http://schemas.microsoft.com/office/drawing/2014/main" id="{81D65F32-599F-4715-A3B2-776836F474C3}"/>
              </a:ext>
            </a:extLst>
          </p:cNvPr>
          <p:cNvSpPr>
            <a:spLocks noGrp="1"/>
          </p:cNvSpPr>
          <p:nvPr>
            <p:ph type="sldNum" sz="quarter" idx="12"/>
          </p:nvPr>
        </p:nvSpPr>
        <p:spPr/>
        <p:txBody>
          <a:bodyPr/>
          <a:lstStyle/>
          <a:p>
            <a:fld id="{61186DF1-096B-47E5-A479-977D716ECC56}" type="slidenum">
              <a:rPr lang="en-US" altLang="ja-JP" smtClean="0"/>
              <a:pPr/>
              <a:t>28</a:t>
            </a:fld>
            <a:endParaRPr lang="en-US" altLang="ja-JP" dirty="0"/>
          </a:p>
        </p:txBody>
      </p:sp>
    </p:spTree>
    <p:extLst>
      <p:ext uri="{BB962C8B-B14F-4D97-AF65-F5344CB8AC3E}">
        <p14:creationId xmlns:p14="http://schemas.microsoft.com/office/powerpoint/2010/main" val="742015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a:extLst>
              <a:ext uri="{FF2B5EF4-FFF2-40B4-BE49-F238E27FC236}">
                <a16:creationId xmlns:a16="http://schemas.microsoft.com/office/drawing/2014/main" id="{E0DE2C3F-440B-772E-E056-A2A601E5FE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4870" y="4146501"/>
            <a:ext cx="466790" cy="1714739"/>
          </a:xfrm>
          <a:prstGeom prst="rect">
            <a:avLst/>
          </a:prstGeom>
        </p:spPr>
      </p:pic>
      <p:pic>
        <p:nvPicPr>
          <p:cNvPr id="10" name="図 9">
            <a:extLst>
              <a:ext uri="{FF2B5EF4-FFF2-40B4-BE49-F238E27FC236}">
                <a16:creationId xmlns:a16="http://schemas.microsoft.com/office/drawing/2014/main" id="{7998DB2D-48FB-F8DE-172A-14C400DA6E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3964" y="3205306"/>
            <a:ext cx="7656587" cy="831976"/>
          </a:xfrm>
          <a:prstGeom prst="rect">
            <a:avLst/>
          </a:prstGeom>
        </p:spPr>
      </p:pic>
      <p:pic>
        <p:nvPicPr>
          <p:cNvPr id="16" name="図 15">
            <a:extLst>
              <a:ext uri="{FF2B5EF4-FFF2-40B4-BE49-F238E27FC236}">
                <a16:creationId xmlns:a16="http://schemas.microsoft.com/office/drawing/2014/main" id="{26028DC9-259F-3EBB-CE86-71A2274BB7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9024" y="3932970"/>
            <a:ext cx="6544391" cy="2141800"/>
          </a:xfrm>
          <a:prstGeom prst="rect">
            <a:avLst/>
          </a:prstGeom>
        </p:spPr>
      </p:pic>
      <p:pic>
        <p:nvPicPr>
          <p:cNvPr id="1030" name="Picture 6" descr="上向きの矢印はイノベーションをグラフ化します。3 D イラスト。 - 46063065">
            <a:extLst>
              <a:ext uri="{FF2B5EF4-FFF2-40B4-BE49-F238E27FC236}">
                <a16:creationId xmlns:a16="http://schemas.microsoft.com/office/drawing/2014/main" id="{785D7482-13E5-BE3D-5A6D-043C5F7220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223" y="980731"/>
            <a:ext cx="2542327" cy="1909570"/>
          </a:xfrm>
          <a:prstGeom prst="rect">
            <a:avLst/>
          </a:prstGeom>
          <a:noFill/>
          <a:extLst>
            <a:ext uri="{909E8E84-426E-40DD-AFC4-6F175D3DCCD1}">
              <a14:hiddenFill xmlns:a14="http://schemas.microsoft.com/office/drawing/2010/main">
                <a:solidFill>
                  <a:srgbClr val="FFFFFF"/>
                </a:solidFill>
              </a14:hiddenFill>
            </a:ext>
          </a:extLst>
        </p:spPr>
      </p:pic>
      <p:pic>
        <p:nvPicPr>
          <p:cNvPr id="14" name="図 13">
            <a:extLst>
              <a:ext uri="{FF2B5EF4-FFF2-40B4-BE49-F238E27FC236}">
                <a16:creationId xmlns:a16="http://schemas.microsoft.com/office/drawing/2014/main" id="{337E12EE-67E0-A5B1-3C37-4EC5BD9E40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78760" y="6060973"/>
            <a:ext cx="7575011" cy="608387"/>
          </a:xfrm>
          <a:prstGeom prst="rect">
            <a:avLst/>
          </a:prstGeom>
        </p:spPr>
      </p:pic>
      <p:sp>
        <p:nvSpPr>
          <p:cNvPr id="3" name="コンテンツ プレースホルダー 2">
            <a:extLst>
              <a:ext uri="{FF2B5EF4-FFF2-40B4-BE49-F238E27FC236}">
                <a16:creationId xmlns:a16="http://schemas.microsoft.com/office/drawing/2014/main" id="{50573362-998B-40DA-99EB-3EC394B95B33}"/>
              </a:ext>
            </a:extLst>
          </p:cNvPr>
          <p:cNvSpPr>
            <a:spLocks noGrp="1"/>
          </p:cNvSpPr>
          <p:nvPr>
            <p:ph idx="1"/>
          </p:nvPr>
        </p:nvSpPr>
        <p:spPr>
          <a:xfrm>
            <a:off x="0" y="980728"/>
            <a:ext cx="9038332" cy="5877272"/>
          </a:xfrm>
          <a:noFill/>
        </p:spPr>
        <p:txBody>
          <a:bodyPr/>
          <a:lstStyle/>
          <a:p>
            <a:r>
              <a:rPr lang="ja-JP" altLang="en-US" sz="2800" b="1" dirty="0"/>
              <a:t>巨大</a:t>
            </a:r>
            <a:r>
              <a:rPr lang="ja-JP" altLang="en-US" sz="2800" b="1" dirty="0">
                <a:solidFill>
                  <a:srgbClr val="FF0000"/>
                </a:solidFill>
              </a:rPr>
              <a:t>テック企業は</a:t>
            </a:r>
            <a:r>
              <a:rPr kumimoji="1" lang="ja-JP" altLang="en-US" sz="2800" b="1" dirty="0"/>
              <a:t>〇〇ペイ</a:t>
            </a:r>
            <a:r>
              <a:rPr lang="en-US" altLang="ja-JP" sz="2800" b="1" dirty="0"/>
              <a:t>(</a:t>
            </a:r>
            <a:r>
              <a:rPr lang="ja-JP" altLang="en-US" sz="2800" b="1" dirty="0">
                <a:solidFill>
                  <a:srgbClr val="FF0000"/>
                </a:solidFill>
              </a:rPr>
              <a:t> </a:t>
            </a:r>
            <a:r>
              <a:rPr kumimoji="1" lang="ja-JP" altLang="en-US" sz="2800" b="1" dirty="0">
                <a:solidFill>
                  <a:srgbClr val="FF0000"/>
                </a:solidFill>
              </a:rPr>
              <a:t>⇒ 消費拡大</a:t>
            </a:r>
            <a:r>
              <a:rPr lang="en-US" altLang="ja-JP" sz="2800" b="1" dirty="0"/>
              <a:t>)</a:t>
            </a:r>
            <a:r>
              <a:rPr lang="ja-JP" altLang="en-US" sz="2800" b="1" dirty="0"/>
              <a:t>，</a:t>
            </a:r>
            <a:br>
              <a:rPr lang="en-US" altLang="ja-JP" sz="2800" dirty="0"/>
            </a:br>
            <a:r>
              <a:rPr kumimoji="1" lang="ja-JP" altLang="en-US" sz="2800" b="1" dirty="0"/>
              <a:t>アマゾンレンディング</a:t>
            </a:r>
            <a:r>
              <a:rPr lang="ja-JP" altLang="en-US" sz="2800" b="1" dirty="0"/>
              <a:t>等を開始し，世界初</a:t>
            </a:r>
            <a:br>
              <a:rPr lang="en-US" altLang="ja-JP" sz="2800" b="1" dirty="0"/>
            </a:br>
            <a:r>
              <a:rPr lang="ja-JP" altLang="en-US" sz="2800" b="1" dirty="0"/>
              <a:t>の</a:t>
            </a:r>
            <a:r>
              <a:rPr lang="ja-JP" altLang="en-US" sz="2800" b="1" dirty="0">
                <a:solidFill>
                  <a:srgbClr val="FF0000"/>
                </a:solidFill>
              </a:rPr>
              <a:t>イノベーション</a:t>
            </a:r>
            <a:r>
              <a:rPr lang="ja-JP" altLang="en-US" sz="2800" dirty="0"/>
              <a:t>（技術革新）</a:t>
            </a:r>
            <a:r>
              <a:rPr lang="ja-JP" altLang="en-US" sz="2800" b="1" dirty="0">
                <a:solidFill>
                  <a:srgbClr val="FF0000"/>
                </a:solidFill>
              </a:rPr>
              <a:t>を起こし，</a:t>
            </a:r>
            <a:br>
              <a:rPr lang="en-US" altLang="ja-JP" sz="2800" b="1" dirty="0">
                <a:solidFill>
                  <a:srgbClr val="FF0000"/>
                </a:solidFill>
              </a:rPr>
            </a:br>
            <a:r>
              <a:rPr lang="ja-JP" altLang="en-US" sz="2800" b="1" dirty="0">
                <a:solidFill>
                  <a:srgbClr val="FF0000"/>
                </a:solidFill>
              </a:rPr>
              <a:t>利益を急増</a:t>
            </a:r>
            <a:r>
              <a:rPr lang="ja-JP" altLang="en-US" sz="2800" dirty="0"/>
              <a:t>させている</a:t>
            </a:r>
            <a:r>
              <a:rPr lang="ja-JP" altLang="en-US" sz="2800" b="1" dirty="0"/>
              <a:t>。</a:t>
            </a:r>
            <a:endParaRPr lang="en-US" altLang="ja-JP" sz="2800" b="1" dirty="0"/>
          </a:p>
          <a:p>
            <a:r>
              <a:rPr lang="ja-JP" altLang="en-US" sz="2800" b="1" dirty="0"/>
              <a:t>巨大テック企業の世界初のイノベーションは，</a:t>
            </a:r>
            <a:r>
              <a:rPr kumimoji="1" lang="ja-JP" altLang="en-US" sz="2800" dirty="0">
                <a:solidFill>
                  <a:srgbClr val="FF0000"/>
                </a:solidFill>
              </a:rPr>
              <a:t>アメリカの経済成長</a:t>
            </a:r>
            <a:r>
              <a:rPr lang="ja-JP" altLang="en-US" sz="2800" b="1" dirty="0"/>
              <a:t>（</a:t>
            </a:r>
            <a:r>
              <a:rPr lang="en-US" altLang="ja-JP" sz="2800" b="1" dirty="0"/>
              <a:t>G</a:t>
            </a:r>
            <a:br>
              <a:rPr lang="en-US" altLang="ja-JP" sz="2800" b="1" dirty="0"/>
            </a:br>
            <a:r>
              <a:rPr lang="en-US" altLang="ja-JP" sz="2800" b="1" dirty="0"/>
              <a:t>DP</a:t>
            </a:r>
            <a:r>
              <a:rPr lang="ja-JP" altLang="en-US" sz="2800" b="1" dirty="0"/>
              <a:t>）</a:t>
            </a:r>
            <a:r>
              <a:rPr kumimoji="1" lang="ja-JP" altLang="en-US" sz="2800" dirty="0">
                <a:solidFill>
                  <a:srgbClr val="FF0000"/>
                </a:solidFill>
              </a:rPr>
              <a:t>に</a:t>
            </a:r>
            <a:r>
              <a:rPr lang="ja-JP" altLang="en-US" sz="2800" b="1" dirty="0">
                <a:solidFill>
                  <a:srgbClr val="FF0000"/>
                </a:solidFill>
              </a:rPr>
              <a:t>プラス</a:t>
            </a:r>
            <a:br>
              <a:rPr lang="en-US" altLang="ja-JP" sz="2800" b="1" dirty="0">
                <a:solidFill>
                  <a:srgbClr val="FF0000"/>
                </a:solidFill>
              </a:rPr>
            </a:br>
            <a:r>
              <a:rPr lang="ja-JP" altLang="en-US" sz="2800" b="1" dirty="0">
                <a:solidFill>
                  <a:srgbClr val="FF0000"/>
                </a:solidFill>
              </a:rPr>
              <a:t>効果</a:t>
            </a:r>
            <a:r>
              <a:rPr lang="ja-JP" altLang="en-US" sz="2800" b="1" dirty="0"/>
              <a:t>がある。</a:t>
            </a:r>
            <a:br>
              <a:rPr lang="en-US" altLang="ja-JP" sz="2800" b="1" dirty="0"/>
            </a:br>
            <a:r>
              <a:rPr lang="en-US" altLang="ja-JP" sz="2800" b="1" dirty="0"/>
              <a:t> </a:t>
            </a:r>
            <a:r>
              <a:rPr lang="ja-JP" altLang="en-US" sz="2800" b="1" dirty="0"/>
              <a:t>　　　</a:t>
            </a:r>
            <a:endParaRPr lang="en-US" altLang="ja-JP" sz="2800" dirty="0"/>
          </a:p>
          <a:p>
            <a:r>
              <a:rPr lang="ja-JP" altLang="en-US" sz="2800" dirty="0"/>
              <a:t>日本は</a:t>
            </a:r>
            <a:r>
              <a:rPr lang="ja-JP" altLang="en-US" sz="2800" b="1" dirty="0"/>
              <a:t>イノ</a:t>
            </a:r>
            <a:br>
              <a:rPr lang="en-US" altLang="ja-JP" sz="2800" b="1" dirty="0"/>
            </a:br>
            <a:r>
              <a:rPr lang="ja-JP" altLang="en-US" sz="2800" b="1" dirty="0"/>
              <a:t>ベーションが</a:t>
            </a:r>
            <a:br>
              <a:rPr lang="en-US" altLang="ja-JP" sz="2800" b="1" dirty="0"/>
            </a:br>
            <a:r>
              <a:rPr lang="ja-JP" altLang="en-US" sz="2800" b="1" dirty="0"/>
              <a:t>遅れ，経済が</a:t>
            </a:r>
            <a:br>
              <a:rPr lang="en-US" altLang="ja-JP" sz="2800" b="1" dirty="0"/>
            </a:br>
            <a:r>
              <a:rPr lang="ja-JP" altLang="en-US" sz="2800" b="1" dirty="0"/>
              <a:t>停滞していた。</a:t>
            </a:r>
            <a:endParaRPr lang="en-US" altLang="ja-JP" sz="2800" b="1" dirty="0"/>
          </a:p>
        </p:txBody>
      </p:sp>
      <p:sp>
        <p:nvSpPr>
          <p:cNvPr id="2" name="タイトル 1">
            <a:extLst>
              <a:ext uri="{FF2B5EF4-FFF2-40B4-BE49-F238E27FC236}">
                <a16:creationId xmlns:a16="http://schemas.microsoft.com/office/drawing/2014/main" id="{61F6E307-BEF1-4641-A815-1B5F2A0A11F0}"/>
              </a:ext>
            </a:extLst>
          </p:cNvPr>
          <p:cNvSpPr>
            <a:spLocks noGrp="1"/>
          </p:cNvSpPr>
          <p:nvPr>
            <p:ph type="title"/>
          </p:nvPr>
        </p:nvSpPr>
        <p:spPr>
          <a:xfrm>
            <a:off x="251520" y="0"/>
            <a:ext cx="8208912" cy="980728"/>
          </a:xfrm>
        </p:spPr>
        <p:txBody>
          <a:bodyPr/>
          <a:lstStyle/>
          <a:p>
            <a:pPr>
              <a:buFont typeface="+mj-lt"/>
              <a:buAutoNum type="romanUcPeriod" startAt="4"/>
            </a:pPr>
            <a:r>
              <a:rPr kumimoji="1" lang="ja-JP" altLang="en-US" dirty="0"/>
              <a:t> 終わりに</a:t>
            </a:r>
            <a:r>
              <a:rPr lang="ja-JP" altLang="en-US" dirty="0"/>
              <a:t>２：</a:t>
            </a:r>
            <a:r>
              <a:rPr lang="ja-JP" altLang="en-US" sz="2800" b="1" dirty="0"/>
              <a:t>イノベーションと経済成長</a:t>
            </a:r>
            <a:endParaRPr kumimoji="1" lang="ja-JP" altLang="en-US" sz="2800" dirty="0"/>
          </a:p>
        </p:txBody>
      </p:sp>
      <p:sp>
        <p:nvSpPr>
          <p:cNvPr id="4" name="スライド番号プレースホルダー 3">
            <a:extLst>
              <a:ext uri="{FF2B5EF4-FFF2-40B4-BE49-F238E27FC236}">
                <a16:creationId xmlns:a16="http://schemas.microsoft.com/office/drawing/2014/main" id="{69A08869-0BD8-4C20-9022-EA95B58C5B81}"/>
              </a:ext>
            </a:extLst>
          </p:cNvPr>
          <p:cNvSpPr>
            <a:spLocks noGrp="1"/>
          </p:cNvSpPr>
          <p:nvPr>
            <p:ph type="sldNum" sz="quarter" idx="12"/>
          </p:nvPr>
        </p:nvSpPr>
        <p:spPr/>
        <p:txBody>
          <a:bodyPr/>
          <a:lstStyle/>
          <a:p>
            <a:fld id="{61186DF1-096B-47E5-A479-977D716ECC56}" type="slidenum">
              <a:rPr lang="en-US" altLang="ja-JP" smtClean="0"/>
              <a:pPr/>
              <a:t>29</a:t>
            </a:fld>
            <a:endParaRPr lang="en-US" altLang="ja-JP"/>
          </a:p>
        </p:txBody>
      </p:sp>
      <p:sp>
        <p:nvSpPr>
          <p:cNvPr id="7" name="テキスト ボックス 6">
            <a:extLst>
              <a:ext uri="{FF2B5EF4-FFF2-40B4-BE49-F238E27FC236}">
                <a16:creationId xmlns:a16="http://schemas.microsoft.com/office/drawing/2014/main" id="{D0C84012-218E-022A-8A06-FC5194EDFD83}"/>
              </a:ext>
            </a:extLst>
          </p:cNvPr>
          <p:cNvSpPr txBox="1"/>
          <p:nvPr/>
        </p:nvSpPr>
        <p:spPr>
          <a:xfrm>
            <a:off x="2551660" y="6555111"/>
            <a:ext cx="2780189" cy="274242"/>
          </a:xfrm>
          <a:prstGeom prst="rect">
            <a:avLst/>
          </a:prstGeom>
          <a:noFill/>
        </p:spPr>
        <p:txBody>
          <a:bodyPr wrap="square">
            <a:spAutoFit/>
          </a:bodyPr>
          <a:lstStyle/>
          <a:p>
            <a:pPr algn="just">
              <a:lnSpc>
                <a:spcPts val="1500"/>
              </a:lnSpc>
            </a:pPr>
            <a:r>
              <a:rPr lang="ja-JP" altLang="ja-JP" sz="1200" b="1" kern="100" dirty="0">
                <a:solidFill>
                  <a:srgbClr val="222222"/>
                </a:solidFill>
                <a:effectLst/>
                <a:highlight>
                  <a:srgbClr val="FFFFFF"/>
                </a:highlight>
                <a:latin typeface="+mn-ea"/>
                <a:ea typeface="+mn-ea"/>
                <a:cs typeface="Times New Roman" panose="02020603050405020304" pitchFamily="18" charset="0"/>
              </a:rPr>
              <a:t>（出所）</a:t>
            </a:r>
            <a:r>
              <a:rPr lang="ja-JP" altLang="ja-JP" sz="1200" b="1" i="0" dirty="0">
                <a:effectLst/>
                <a:latin typeface="ヒラギノ角ゴ ProN W3"/>
              </a:rPr>
              <a:t>©世界経済のネタ帳</a:t>
            </a:r>
            <a:endParaRPr lang="ja-JP" altLang="ja-JP" sz="1200" b="1" kern="100" dirty="0">
              <a:effectLst/>
              <a:latin typeface="+mn-ea"/>
              <a:ea typeface="+mn-ea"/>
              <a:cs typeface="Times New Roman" panose="02020603050405020304" pitchFamily="18" charset="0"/>
            </a:endParaRPr>
          </a:p>
        </p:txBody>
      </p:sp>
      <p:sp>
        <p:nvSpPr>
          <p:cNvPr id="19" name="矢印: 上下 18">
            <a:extLst>
              <a:ext uri="{FF2B5EF4-FFF2-40B4-BE49-F238E27FC236}">
                <a16:creationId xmlns:a16="http://schemas.microsoft.com/office/drawing/2014/main" id="{81F20A6B-9FAA-26F6-74F5-FF317561AECF}"/>
              </a:ext>
            </a:extLst>
          </p:cNvPr>
          <p:cNvSpPr/>
          <p:nvPr/>
        </p:nvSpPr>
        <p:spPr>
          <a:xfrm>
            <a:off x="1231648" y="4509121"/>
            <a:ext cx="242316" cy="508890"/>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05080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39E9EC-6A7B-4BF5-832E-CF319D0A9205}"/>
              </a:ext>
            </a:extLst>
          </p:cNvPr>
          <p:cNvSpPr>
            <a:spLocks noGrp="1"/>
          </p:cNvSpPr>
          <p:nvPr>
            <p:ph type="title"/>
          </p:nvPr>
        </p:nvSpPr>
        <p:spPr/>
        <p:txBody>
          <a:bodyPr/>
          <a:lstStyle/>
          <a:p>
            <a:r>
              <a:rPr kumimoji="1" lang="ja-JP" altLang="en-US" dirty="0"/>
              <a:t>目　次</a:t>
            </a:r>
          </a:p>
        </p:txBody>
      </p:sp>
      <p:sp>
        <p:nvSpPr>
          <p:cNvPr id="3" name="コンテンツ プレースホルダー 2">
            <a:extLst>
              <a:ext uri="{FF2B5EF4-FFF2-40B4-BE49-F238E27FC236}">
                <a16:creationId xmlns:a16="http://schemas.microsoft.com/office/drawing/2014/main" id="{3A68734E-8245-49D2-9F10-791167ED0094}"/>
              </a:ext>
            </a:extLst>
          </p:cNvPr>
          <p:cNvSpPr>
            <a:spLocks noGrp="1"/>
          </p:cNvSpPr>
          <p:nvPr>
            <p:ph sz="half" idx="1"/>
          </p:nvPr>
        </p:nvSpPr>
        <p:spPr>
          <a:xfrm>
            <a:off x="107504" y="1196752"/>
            <a:ext cx="4392488" cy="5661248"/>
          </a:xfrm>
        </p:spPr>
        <p:txBody>
          <a:bodyPr/>
          <a:lstStyle/>
          <a:p>
            <a:pPr marL="514350" indent="-514350">
              <a:buFont typeface="+mj-lt"/>
              <a:buAutoNum type="romanUcPeriod"/>
            </a:pPr>
            <a:r>
              <a:rPr kumimoji="1" lang="ja-JP" altLang="en-US" sz="2800" dirty="0"/>
              <a:t>はじめに</a:t>
            </a:r>
            <a:endParaRPr kumimoji="1" lang="en-US" altLang="ja-JP" sz="2800" dirty="0"/>
          </a:p>
          <a:p>
            <a:pPr marL="857250" lvl="1" indent="-457200">
              <a:buFont typeface="+mj-lt"/>
              <a:buAutoNum type="arabicPeriod"/>
            </a:pPr>
            <a:r>
              <a:rPr kumimoji="1" lang="en-US" altLang="ja-JP" sz="2800" dirty="0"/>
              <a:t>GAFA</a:t>
            </a:r>
            <a:r>
              <a:rPr kumimoji="1" lang="ja-JP" altLang="en-US" sz="2800" dirty="0"/>
              <a:t>を金融の世界</a:t>
            </a:r>
            <a:br>
              <a:rPr kumimoji="1" lang="en-US" altLang="ja-JP" sz="2800" dirty="0"/>
            </a:br>
            <a:r>
              <a:rPr kumimoji="1" lang="ja-JP" altLang="en-US" sz="2800" dirty="0"/>
              <a:t>からどう理解するか？</a:t>
            </a:r>
            <a:endParaRPr kumimoji="1" lang="en-US" altLang="ja-JP" sz="2800" dirty="0"/>
          </a:p>
          <a:p>
            <a:pPr marL="857250" lvl="1" indent="-457200">
              <a:buFont typeface="+mj-lt"/>
              <a:buAutoNum type="arabicPeriod"/>
            </a:pPr>
            <a:r>
              <a:rPr lang="ja-JP" altLang="en-US" sz="2800" dirty="0"/>
              <a:t>講義のねらい</a:t>
            </a:r>
            <a:endParaRPr kumimoji="1" lang="en-US" altLang="ja-JP" sz="2800" dirty="0"/>
          </a:p>
          <a:p>
            <a:pPr marL="514350" indent="-514350">
              <a:buFont typeface="+mj-lt"/>
              <a:buAutoNum type="romanUcPeriod"/>
            </a:pPr>
            <a:r>
              <a:rPr kumimoji="1" lang="en-US" altLang="ja-JP" sz="2800" dirty="0"/>
              <a:t>GAFA</a:t>
            </a:r>
            <a:r>
              <a:rPr kumimoji="1" lang="ja-JP" altLang="en-US" sz="2800" dirty="0"/>
              <a:t>の銀行化</a:t>
            </a:r>
            <a:endParaRPr kumimoji="1" lang="en-US" altLang="ja-JP" sz="2800" dirty="0"/>
          </a:p>
          <a:p>
            <a:pPr marL="857250" lvl="1" indent="-457200">
              <a:buFont typeface="+mj-lt"/>
              <a:buAutoNum type="arabicPeriod"/>
            </a:pPr>
            <a:r>
              <a:rPr kumimoji="1" lang="ja-JP" altLang="en-US" sz="2800" dirty="0"/>
              <a:t>アップル</a:t>
            </a:r>
            <a:r>
              <a:rPr lang="ja-JP" altLang="en-US" sz="2800" dirty="0"/>
              <a:t>ペイ</a:t>
            </a:r>
            <a:endParaRPr lang="en-US" altLang="ja-JP" sz="2800" dirty="0"/>
          </a:p>
          <a:p>
            <a:pPr marL="857250" lvl="1" indent="-457200">
              <a:buFont typeface="+mj-lt"/>
              <a:buAutoNum type="arabicPeriod"/>
            </a:pPr>
            <a:r>
              <a:rPr lang="ja-JP" altLang="en-US" sz="2800" dirty="0"/>
              <a:t>アマゾン</a:t>
            </a:r>
            <a:r>
              <a:rPr kumimoji="1" lang="ja-JP" altLang="en-US" sz="2800" dirty="0"/>
              <a:t>ペイ</a:t>
            </a:r>
            <a:endParaRPr kumimoji="1" lang="en-US" altLang="ja-JP" sz="2800" dirty="0"/>
          </a:p>
          <a:p>
            <a:pPr marL="857250" lvl="1" indent="-457200">
              <a:buFont typeface="+mj-lt"/>
              <a:buAutoNum type="arabicPeriod"/>
            </a:pPr>
            <a:r>
              <a:rPr kumimoji="1" lang="ja-JP" altLang="en-US" sz="2800" dirty="0"/>
              <a:t>グーグルペイ</a:t>
            </a:r>
            <a:endParaRPr kumimoji="1" lang="en-US" altLang="ja-JP" sz="2800" dirty="0"/>
          </a:p>
          <a:p>
            <a:pPr marL="857250" lvl="1" indent="-457200">
              <a:buFont typeface="+mj-lt"/>
              <a:buAutoNum type="arabicPeriod"/>
            </a:pPr>
            <a:r>
              <a:rPr lang="ja-JP" altLang="en-US" sz="2800" dirty="0"/>
              <a:t>メタペイ</a:t>
            </a:r>
            <a:endParaRPr lang="en-US" altLang="ja-JP" sz="2800" dirty="0"/>
          </a:p>
          <a:p>
            <a:pPr marL="857250" lvl="1" indent="-457200">
              <a:buFont typeface="+mj-lt"/>
              <a:buAutoNum type="arabicPeriod"/>
            </a:pPr>
            <a:r>
              <a:rPr lang="ja-JP" altLang="ja-JP" sz="2800" dirty="0"/>
              <a:t>〇〇ペイ</a:t>
            </a:r>
            <a:r>
              <a:rPr lang="ja-JP" altLang="en-US" sz="2800" dirty="0"/>
              <a:t>の可能性</a:t>
            </a:r>
            <a:endParaRPr lang="en-US" altLang="ja-JP" sz="2800" dirty="0"/>
          </a:p>
        </p:txBody>
      </p:sp>
      <p:sp>
        <p:nvSpPr>
          <p:cNvPr id="5" name="コンテンツ プレースホルダー 4">
            <a:extLst>
              <a:ext uri="{FF2B5EF4-FFF2-40B4-BE49-F238E27FC236}">
                <a16:creationId xmlns:a16="http://schemas.microsoft.com/office/drawing/2014/main" id="{B8A20231-AB3C-4A2E-9E66-B2A5CB8018B6}"/>
              </a:ext>
            </a:extLst>
          </p:cNvPr>
          <p:cNvSpPr>
            <a:spLocks noGrp="1"/>
          </p:cNvSpPr>
          <p:nvPr>
            <p:ph sz="half" idx="2"/>
          </p:nvPr>
        </p:nvSpPr>
        <p:spPr>
          <a:xfrm>
            <a:off x="4139952" y="1196752"/>
            <a:ext cx="5004048" cy="5661248"/>
          </a:xfrm>
        </p:spPr>
        <p:txBody>
          <a:bodyPr/>
          <a:lstStyle/>
          <a:p>
            <a:pPr marL="857250" lvl="1" indent="-457200">
              <a:buFont typeface="+mj-lt"/>
              <a:buAutoNum type="arabicPeriod" startAt="6"/>
            </a:pPr>
            <a:r>
              <a:rPr lang="ja-JP" altLang="en-US" sz="2800" dirty="0"/>
              <a:t>アマゾンレンディング</a:t>
            </a:r>
            <a:endParaRPr lang="en-US" altLang="ja-JP" sz="2800" dirty="0"/>
          </a:p>
          <a:p>
            <a:pPr marL="857250" lvl="1" indent="-457200">
              <a:buFont typeface="+mj-lt"/>
              <a:buAutoNum type="arabicPeriod" startAt="6"/>
            </a:pPr>
            <a:r>
              <a:rPr kumimoji="1" lang="ja-JP" altLang="en-US" sz="2800" dirty="0"/>
              <a:t>銀行との提携</a:t>
            </a:r>
            <a:endParaRPr lang="en-US" altLang="ja-JP" sz="2800" dirty="0"/>
          </a:p>
          <a:p>
            <a:pPr marL="857250" lvl="1" indent="-457200">
              <a:buFont typeface="+mj-lt"/>
              <a:buAutoNum type="arabicPeriod" startAt="6"/>
            </a:pPr>
            <a:r>
              <a:rPr lang="ja-JP" altLang="en-US" sz="2800" dirty="0"/>
              <a:t>モバイルバンキング</a:t>
            </a:r>
            <a:br>
              <a:rPr lang="en-US" altLang="ja-JP" sz="2800" dirty="0"/>
            </a:br>
            <a:r>
              <a:rPr lang="ja-JP" altLang="en-US" sz="2800" dirty="0"/>
              <a:t>の進展と課題</a:t>
            </a:r>
            <a:endParaRPr lang="en-US" altLang="ja-JP" sz="2800" dirty="0"/>
          </a:p>
          <a:p>
            <a:pPr marL="514350" indent="-514350">
              <a:buFont typeface="+mj-lt"/>
              <a:buAutoNum type="romanUcPeriod" startAt="3"/>
            </a:pPr>
            <a:r>
              <a:rPr kumimoji="1" lang="en-US" altLang="ja-JP" sz="2800" dirty="0"/>
              <a:t>GAFA</a:t>
            </a:r>
            <a:r>
              <a:rPr lang="ja-JP" altLang="en-US" sz="2800" dirty="0"/>
              <a:t>の金融機関化</a:t>
            </a:r>
            <a:endParaRPr lang="en-US" altLang="ja-JP" sz="2800" dirty="0"/>
          </a:p>
          <a:p>
            <a:pPr marL="857250" lvl="1" indent="-457200">
              <a:buFont typeface="+mj-lt"/>
              <a:buAutoNum type="arabicPeriod"/>
            </a:pPr>
            <a:r>
              <a:rPr kumimoji="1" lang="en-US" altLang="ja-JP" sz="2800" dirty="0"/>
              <a:t>GAFA</a:t>
            </a:r>
            <a:r>
              <a:rPr lang="ja-JP" altLang="en-US" sz="2800" dirty="0"/>
              <a:t>各社の</a:t>
            </a:r>
            <a:r>
              <a:rPr kumimoji="1" lang="ja-JP" altLang="en-US" sz="2800" dirty="0"/>
              <a:t>比較</a:t>
            </a:r>
            <a:endParaRPr kumimoji="1" lang="en-US" altLang="ja-JP" sz="2800" dirty="0"/>
          </a:p>
          <a:p>
            <a:pPr marL="857250" lvl="1" indent="-457200">
              <a:buFont typeface="+mj-lt"/>
              <a:buAutoNum type="arabicPeriod"/>
            </a:pPr>
            <a:r>
              <a:rPr kumimoji="1" lang="ja-JP" altLang="en-US" sz="2800" dirty="0"/>
              <a:t>巨大な製造業との比較</a:t>
            </a:r>
            <a:endParaRPr kumimoji="1" lang="en-US" altLang="ja-JP" sz="2800" dirty="0"/>
          </a:p>
          <a:p>
            <a:pPr marL="457200" indent="-457200">
              <a:buFont typeface="+mj-lt"/>
              <a:buAutoNum type="romanUcPeriod" startAt="3"/>
            </a:pPr>
            <a:r>
              <a:rPr kumimoji="1" lang="ja-JP" altLang="en-US" sz="2800" dirty="0"/>
              <a:t>終わりに</a:t>
            </a:r>
            <a:endParaRPr kumimoji="1" lang="en-US" altLang="ja-JP" sz="2800" dirty="0"/>
          </a:p>
          <a:p>
            <a:pPr marL="857250" lvl="1" indent="-457200">
              <a:buFont typeface="+mj-lt"/>
              <a:buAutoNum type="arabicPeriod"/>
            </a:pPr>
            <a:r>
              <a:rPr lang="ja-JP" altLang="en-US" sz="2800" dirty="0"/>
              <a:t>実証結果</a:t>
            </a:r>
            <a:endParaRPr lang="en-US" altLang="ja-JP" sz="2800" dirty="0"/>
          </a:p>
          <a:p>
            <a:pPr marL="857250" lvl="1" indent="-457200">
              <a:buFont typeface="+mj-lt"/>
              <a:buAutoNum type="arabicPeriod"/>
            </a:pPr>
            <a:r>
              <a:rPr lang="ja-JP" altLang="en-US" sz="2800" dirty="0"/>
              <a:t>イノベーションと経済成長</a:t>
            </a:r>
            <a:endParaRPr lang="en-US" altLang="ja-JP" sz="2800" dirty="0"/>
          </a:p>
        </p:txBody>
      </p:sp>
      <p:sp>
        <p:nvSpPr>
          <p:cNvPr id="4" name="スライド番号プレースホルダー 3">
            <a:extLst>
              <a:ext uri="{FF2B5EF4-FFF2-40B4-BE49-F238E27FC236}">
                <a16:creationId xmlns:a16="http://schemas.microsoft.com/office/drawing/2014/main" id="{22BE2B02-1590-47FA-B986-2C927982EE15}"/>
              </a:ext>
            </a:extLst>
          </p:cNvPr>
          <p:cNvSpPr>
            <a:spLocks noGrp="1"/>
          </p:cNvSpPr>
          <p:nvPr>
            <p:ph type="sldNum" sz="quarter" idx="12"/>
          </p:nvPr>
        </p:nvSpPr>
        <p:spPr/>
        <p:txBody>
          <a:bodyPr/>
          <a:lstStyle/>
          <a:p>
            <a:fld id="{61186DF1-096B-47E5-A479-977D716ECC56}" type="slidenum">
              <a:rPr lang="en-US" altLang="ja-JP" smtClean="0"/>
              <a:pPr/>
              <a:t>3</a:t>
            </a:fld>
            <a:endParaRPr lang="en-US" altLang="ja-JP" dirty="0"/>
          </a:p>
        </p:txBody>
      </p:sp>
    </p:spTree>
    <p:extLst>
      <p:ext uri="{BB962C8B-B14F-4D97-AF65-F5344CB8AC3E}">
        <p14:creationId xmlns:p14="http://schemas.microsoft.com/office/powerpoint/2010/main" val="4085447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777DD00D-CA2D-44E1-9B54-3BE45160C581}"/>
              </a:ext>
            </a:extLst>
          </p:cNvPr>
          <p:cNvSpPr>
            <a:spLocks noGrp="1"/>
          </p:cNvSpPr>
          <p:nvPr>
            <p:ph type="ctrTitle"/>
          </p:nvPr>
        </p:nvSpPr>
        <p:spPr/>
        <p:txBody>
          <a:bodyPr/>
          <a:lstStyle/>
          <a:p>
            <a:pPr marL="571500" indent="-571500">
              <a:buFont typeface="+mj-lt"/>
              <a:buAutoNum type="romanUcPeriod"/>
            </a:pPr>
            <a:r>
              <a:rPr kumimoji="1" lang="ja-JP" altLang="en-US" dirty="0"/>
              <a:t>はじめに</a:t>
            </a:r>
            <a:endParaRPr lang="ja-JP" altLang="en-US" dirty="0"/>
          </a:p>
        </p:txBody>
      </p:sp>
      <p:sp>
        <p:nvSpPr>
          <p:cNvPr id="5" name="スライド番号プレースホルダー 4">
            <a:extLst>
              <a:ext uri="{FF2B5EF4-FFF2-40B4-BE49-F238E27FC236}">
                <a16:creationId xmlns:a16="http://schemas.microsoft.com/office/drawing/2014/main" id="{E1A8B4F7-D212-453F-B053-A6AB133F35D5}"/>
              </a:ext>
            </a:extLst>
          </p:cNvPr>
          <p:cNvSpPr>
            <a:spLocks noGrp="1"/>
          </p:cNvSpPr>
          <p:nvPr>
            <p:ph type="sldNum" sz="quarter" idx="4"/>
          </p:nvPr>
        </p:nvSpPr>
        <p:spPr/>
        <p:txBody>
          <a:bodyPr/>
          <a:lstStyle/>
          <a:p>
            <a:fld id="{9C3B0802-48B7-4ACF-99EB-93052E418D5F}" type="slidenum">
              <a:rPr lang="en-US" altLang="ja-JP" smtClean="0"/>
              <a:pPr/>
              <a:t>4</a:t>
            </a:fld>
            <a:endParaRPr lang="en-US" altLang="ja-JP" dirty="0"/>
          </a:p>
        </p:txBody>
      </p:sp>
      <p:sp>
        <p:nvSpPr>
          <p:cNvPr id="4" name="字幕 5">
            <a:extLst>
              <a:ext uri="{FF2B5EF4-FFF2-40B4-BE49-F238E27FC236}">
                <a16:creationId xmlns:a16="http://schemas.microsoft.com/office/drawing/2014/main" id="{447A933E-147A-4AD1-9444-A982F49FB700}"/>
              </a:ext>
            </a:extLst>
          </p:cNvPr>
          <p:cNvSpPr>
            <a:spLocks noGrp="1"/>
          </p:cNvSpPr>
          <p:nvPr>
            <p:ph type="subTitle" idx="1"/>
          </p:nvPr>
        </p:nvSpPr>
        <p:spPr>
          <a:xfrm>
            <a:off x="1115616" y="4005064"/>
            <a:ext cx="6912768" cy="2304256"/>
          </a:xfrm>
        </p:spPr>
        <p:txBody>
          <a:bodyPr/>
          <a:lstStyle/>
          <a:p>
            <a:pPr algn="l"/>
            <a:r>
              <a:rPr kumimoji="1" lang="ja-JP" altLang="en-US" sz="2800" dirty="0"/>
              <a:t>ここ数年，巨大テック企業である</a:t>
            </a:r>
            <a:r>
              <a:rPr kumimoji="1" lang="en-US" altLang="ja-JP" sz="2800" dirty="0"/>
              <a:t>GAFA(</a:t>
            </a:r>
            <a:r>
              <a:rPr kumimoji="1" lang="ja-JP" altLang="en-US" sz="2800" dirty="0"/>
              <a:t>グーグル，アップル，メタ，アマゾン</a:t>
            </a:r>
            <a:r>
              <a:rPr kumimoji="1" lang="en-US" altLang="ja-JP" sz="2800" dirty="0"/>
              <a:t>)</a:t>
            </a:r>
            <a:r>
              <a:rPr kumimoji="1" lang="ja-JP" altLang="en-US" sz="2800" dirty="0"/>
              <a:t>の躍進が注目されている。講義では，</a:t>
            </a:r>
            <a:r>
              <a:rPr kumimoji="1" lang="en-US" altLang="ja-JP" sz="2800" dirty="0"/>
              <a:t>GAFA</a:t>
            </a:r>
            <a:r>
              <a:rPr kumimoji="1" lang="ja-JP" altLang="en-US" sz="2800" dirty="0"/>
              <a:t>がフィンテック（金融（</a:t>
            </a:r>
            <a:r>
              <a:rPr kumimoji="1" lang="en-US" altLang="ja-JP" sz="2800" dirty="0">
                <a:solidFill>
                  <a:srgbClr val="FF0000"/>
                </a:solidFill>
              </a:rPr>
              <a:t>Fin</a:t>
            </a:r>
            <a:r>
              <a:rPr kumimoji="1" lang="en-US" altLang="ja-JP" sz="2800" dirty="0"/>
              <a:t>ance</a:t>
            </a:r>
            <a:r>
              <a:rPr kumimoji="1" lang="ja-JP" altLang="en-US" sz="2800" dirty="0"/>
              <a:t>）と技術（</a:t>
            </a:r>
            <a:r>
              <a:rPr kumimoji="1" lang="en-US" altLang="ja-JP" sz="2800" dirty="0">
                <a:solidFill>
                  <a:srgbClr val="FF0000"/>
                </a:solidFill>
              </a:rPr>
              <a:t>Tech</a:t>
            </a:r>
            <a:r>
              <a:rPr kumimoji="1" lang="en-US" altLang="ja-JP" sz="2800" dirty="0"/>
              <a:t>nology</a:t>
            </a:r>
            <a:r>
              <a:rPr kumimoji="1" lang="ja-JP" altLang="en-US" sz="2800" dirty="0"/>
              <a:t>））の急成長にどのように関与してきたかを取り上げる。</a:t>
            </a:r>
            <a:endParaRPr kumimoji="1" lang="en-US" altLang="ja-JP" sz="2800" dirty="0"/>
          </a:p>
          <a:p>
            <a:pPr algn="l"/>
            <a:endParaRPr lang="ja-JP" altLang="en-US" sz="2400" dirty="0"/>
          </a:p>
        </p:txBody>
      </p:sp>
    </p:spTree>
    <p:extLst>
      <p:ext uri="{BB962C8B-B14F-4D97-AF65-F5344CB8AC3E}">
        <p14:creationId xmlns:p14="http://schemas.microsoft.com/office/powerpoint/2010/main" val="2175001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nTech（フィンテック）とは">
            <a:extLst>
              <a:ext uri="{FF2B5EF4-FFF2-40B4-BE49-F238E27FC236}">
                <a16:creationId xmlns:a16="http://schemas.microsoft.com/office/drawing/2014/main" id="{CE6B92CB-A4E4-E4B8-7522-1EDB01DEE5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8685" y="990026"/>
            <a:ext cx="7305315" cy="4383189"/>
          </a:xfrm>
          <a:prstGeom prst="rect">
            <a:avLst/>
          </a:prstGeom>
          <a:solidFill>
            <a:schemeClr val="bg1"/>
          </a:solidFill>
        </p:spPr>
      </p:pic>
      <p:sp>
        <p:nvSpPr>
          <p:cNvPr id="3" name="コンテンツ プレースホルダー 2">
            <a:extLst>
              <a:ext uri="{FF2B5EF4-FFF2-40B4-BE49-F238E27FC236}">
                <a16:creationId xmlns:a16="http://schemas.microsoft.com/office/drawing/2014/main" id="{8E9D3A90-2E6D-4239-BBF4-C87DDBCC4908}"/>
              </a:ext>
            </a:extLst>
          </p:cNvPr>
          <p:cNvSpPr>
            <a:spLocks noGrp="1"/>
          </p:cNvSpPr>
          <p:nvPr>
            <p:ph idx="1"/>
          </p:nvPr>
        </p:nvSpPr>
        <p:spPr>
          <a:xfrm>
            <a:off x="0" y="1196752"/>
            <a:ext cx="9144000" cy="5661248"/>
          </a:xfrm>
          <a:noFill/>
        </p:spPr>
        <p:txBody>
          <a:bodyPr/>
          <a:lstStyle/>
          <a:p>
            <a:r>
              <a:rPr kumimoji="1" lang="en-US" altLang="ja-JP" sz="2800" dirty="0"/>
              <a:t>2008</a:t>
            </a:r>
            <a:r>
              <a:rPr kumimoji="1" lang="ja-JP" altLang="en-US" sz="2800" dirty="0"/>
              <a:t>年世</a:t>
            </a:r>
            <a:br>
              <a:rPr kumimoji="1" lang="en-US" altLang="ja-JP" sz="2800" dirty="0"/>
            </a:br>
            <a:r>
              <a:rPr kumimoji="1" lang="ja-JP" altLang="en-US" sz="2800" dirty="0"/>
              <a:t>界金融危</a:t>
            </a:r>
            <a:br>
              <a:rPr kumimoji="1" lang="en-US" altLang="ja-JP" sz="2800" dirty="0"/>
            </a:br>
            <a:r>
              <a:rPr kumimoji="1" lang="ja-JP" altLang="en-US" sz="2800" dirty="0"/>
              <a:t>機後に，</a:t>
            </a:r>
            <a:br>
              <a:rPr kumimoji="1" lang="en-US" altLang="ja-JP" sz="2800" dirty="0"/>
            </a:br>
            <a:r>
              <a:rPr kumimoji="1" lang="ja-JP" altLang="en-US" sz="2800" dirty="0"/>
              <a:t>フィンテッ</a:t>
            </a:r>
            <a:br>
              <a:rPr kumimoji="1" lang="en-US" altLang="ja-JP" sz="2800" dirty="0"/>
            </a:br>
            <a:r>
              <a:rPr kumimoji="1" lang="ja-JP" altLang="en-US" sz="2800" dirty="0"/>
              <a:t>クが急成</a:t>
            </a:r>
            <a:br>
              <a:rPr kumimoji="1" lang="en-US" altLang="ja-JP" sz="2800" dirty="0"/>
            </a:br>
            <a:r>
              <a:rPr kumimoji="1" lang="ja-JP" altLang="en-US" sz="2800" dirty="0"/>
              <a:t>長を遂げ</a:t>
            </a:r>
            <a:br>
              <a:rPr kumimoji="1" lang="en-US" altLang="ja-JP" sz="2800" dirty="0"/>
            </a:br>
            <a:r>
              <a:rPr kumimoji="1" lang="ja-JP" altLang="en-US" sz="2800" dirty="0"/>
              <a:t>ている。</a:t>
            </a:r>
            <a:endParaRPr kumimoji="1" lang="en-US" altLang="ja-JP" sz="2800" dirty="0"/>
          </a:p>
          <a:p>
            <a:r>
              <a:rPr lang="ja-JP" altLang="en-US" sz="2800" dirty="0"/>
              <a:t>講義では，</a:t>
            </a:r>
            <a:br>
              <a:rPr lang="en-US" altLang="ja-JP" sz="2800" dirty="0"/>
            </a:br>
            <a:r>
              <a:rPr lang="en-US" altLang="ja-JP" sz="2800" dirty="0">
                <a:solidFill>
                  <a:srgbClr val="FF0000"/>
                </a:solidFill>
              </a:rPr>
              <a:t>GAFA</a:t>
            </a:r>
            <a:r>
              <a:rPr lang="ja-JP" altLang="en-US" sz="2800" dirty="0">
                <a:solidFill>
                  <a:srgbClr val="FF0000"/>
                </a:solidFill>
              </a:rPr>
              <a:t>の</a:t>
            </a:r>
            <a:br>
              <a:rPr lang="en-US" altLang="ja-JP" sz="2800" dirty="0">
                <a:solidFill>
                  <a:srgbClr val="FF0000"/>
                </a:solidFill>
              </a:rPr>
            </a:br>
            <a:r>
              <a:rPr lang="ja-JP" altLang="en-US" sz="2800" dirty="0">
                <a:solidFill>
                  <a:srgbClr val="FF0000"/>
                </a:solidFill>
              </a:rPr>
              <a:t>フィンテッ</a:t>
            </a:r>
            <a:br>
              <a:rPr lang="en-US" altLang="ja-JP" sz="2800" dirty="0">
                <a:solidFill>
                  <a:srgbClr val="FF0000"/>
                </a:solidFill>
              </a:rPr>
            </a:br>
            <a:r>
              <a:rPr lang="ja-JP" altLang="en-US" sz="2800" dirty="0">
                <a:solidFill>
                  <a:srgbClr val="FF0000"/>
                </a:solidFill>
              </a:rPr>
              <a:t>ク</a:t>
            </a:r>
            <a:r>
              <a:rPr lang="ja-JP" altLang="en-US" sz="2800" dirty="0"/>
              <a:t>を分析し，</a:t>
            </a:r>
            <a:r>
              <a:rPr lang="en-US" altLang="ja-JP" sz="2800" dirty="0">
                <a:solidFill>
                  <a:srgbClr val="FF0000"/>
                </a:solidFill>
              </a:rPr>
              <a:t>GAFA</a:t>
            </a:r>
            <a:r>
              <a:rPr lang="ja-JP" altLang="en-US" sz="2800" dirty="0">
                <a:solidFill>
                  <a:srgbClr val="FF0000"/>
                </a:solidFill>
              </a:rPr>
              <a:t>の金融証券業務がどのように変化しているか</a:t>
            </a:r>
            <a:r>
              <a:rPr lang="ja-JP" altLang="en-US" sz="2800" dirty="0"/>
              <a:t>を明らかにする。</a:t>
            </a:r>
            <a:endParaRPr lang="en-US" altLang="ja-JP" sz="2800" dirty="0"/>
          </a:p>
        </p:txBody>
      </p:sp>
      <p:sp>
        <p:nvSpPr>
          <p:cNvPr id="2" name="タイトル 1">
            <a:extLst>
              <a:ext uri="{FF2B5EF4-FFF2-40B4-BE49-F238E27FC236}">
                <a16:creationId xmlns:a16="http://schemas.microsoft.com/office/drawing/2014/main" id="{FA055B3C-D69B-45B4-8478-2CE2EED0434F}"/>
              </a:ext>
            </a:extLst>
          </p:cNvPr>
          <p:cNvSpPr>
            <a:spLocks noGrp="1"/>
          </p:cNvSpPr>
          <p:nvPr>
            <p:ph type="title"/>
          </p:nvPr>
        </p:nvSpPr>
        <p:spPr>
          <a:xfrm>
            <a:off x="107504" y="0"/>
            <a:ext cx="9036496" cy="836613"/>
          </a:xfrm>
        </p:spPr>
        <p:txBody>
          <a:bodyPr/>
          <a:lstStyle/>
          <a:p>
            <a:pPr marL="571500" indent="-571500">
              <a:buFont typeface="+mj-lt"/>
              <a:buAutoNum type="romanUcPeriod"/>
            </a:pPr>
            <a:r>
              <a:rPr kumimoji="1" lang="ja-JP" altLang="en-US" dirty="0"/>
              <a:t>はじめに１：</a:t>
            </a:r>
            <a:r>
              <a:rPr kumimoji="1" lang="en-US" altLang="ja-JP" sz="2800" dirty="0"/>
              <a:t>GAFA</a:t>
            </a:r>
            <a:r>
              <a:rPr kumimoji="1" lang="ja-JP" altLang="en-US" sz="2800" dirty="0"/>
              <a:t>を金融の世界からどう理解するか？</a:t>
            </a:r>
          </a:p>
        </p:txBody>
      </p:sp>
      <p:sp>
        <p:nvSpPr>
          <p:cNvPr id="4" name="スライド番号プレースホルダー 3">
            <a:extLst>
              <a:ext uri="{FF2B5EF4-FFF2-40B4-BE49-F238E27FC236}">
                <a16:creationId xmlns:a16="http://schemas.microsoft.com/office/drawing/2014/main" id="{DF480311-CDE9-4E84-9C2B-8D6FA8A4E91E}"/>
              </a:ext>
            </a:extLst>
          </p:cNvPr>
          <p:cNvSpPr>
            <a:spLocks noGrp="1"/>
          </p:cNvSpPr>
          <p:nvPr>
            <p:ph type="sldNum" sz="quarter" idx="12"/>
          </p:nvPr>
        </p:nvSpPr>
        <p:spPr/>
        <p:txBody>
          <a:bodyPr/>
          <a:lstStyle/>
          <a:p>
            <a:fld id="{61186DF1-096B-47E5-A479-977D716ECC56}" type="slidenum">
              <a:rPr lang="en-US" altLang="ja-JP" smtClean="0"/>
              <a:pPr/>
              <a:t>5</a:t>
            </a:fld>
            <a:endParaRPr lang="en-US" altLang="ja-JP" dirty="0"/>
          </a:p>
        </p:txBody>
      </p:sp>
    </p:spTree>
    <p:extLst>
      <p:ext uri="{BB962C8B-B14F-4D97-AF65-F5344CB8AC3E}">
        <p14:creationId xmlns:p14="http://schemas.microsoft.com/office/powerpoint/2010/main" val="4141104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巨大テック企業が牛耳る、超競争社会｜未来シナリオ会議とは｜未来シナリオ会議│キリンホールディングス">
            <a:extLst>
              <a:ext uri="{FF2B5EF4-FFF2-40B4-BE49-F238E27FC236}">
                <a16:creationId xmlns:a16="http://schemas.microsoft.com/office/drawing/2014/main" id="{6EE624D8-BBFE-FCE3-1FD0-8D35FB1E66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6933" y="980728"/>
            <a:ext cx="7164288" cy="4130660"/>
          </a:xfrm>
          <a:prstGeom prst="rect">
            <a:avLst/>
          </a:prstGeom>
          <a:noFill/>
          <a:extLst>
            <a:ext uri="{909E8E84-426E-40DD-AFC4-6F175D3DCCD1}">
              <a14:hiddenFill xmlns:a14="http://schemas.microsoft.com/office/drawing/2010/main">
                <a:solidFill>
                  <a:srgbClr val="FFFFFF"/>
                </a:solidFill>
              </a14:hiddenFill>
            </a:ext>
          </a:extLst>
        </p:spPr>
      </p:pic>
      <p:sp>
        <p:nvSpPr>
          <p:cNvPr id="2" name="タイトル 1">
            <a:extLst>
              <a:ext uri="{FF2B5EF4-FFF2-40B4-BE49-F238E27FC236}">
                <a16:creationId xmlns:a16="http://schemas.microsoft.com/office/drawing/2014/main" id="{E059D119-10DB-4E23-A391-3A2D2A98481E}"/>
              </a:ext>
            </a:extLst>
          </p:cNvPr>
          <p:cNvSpPr>
            <a:spLocks noGrp="1"/>
          </p:cNvSpPr>
          <p:nvPr>
            <p:ph type="title"/>
          </p:nvPr>
        </p:nvSpPr>
        <p:spPr>
          <a:xfrm>
            <a:off x="323528" y="0"/>
            <a:ext cx="5400600" cy="980728"/>
          </a:xfrm>
        </p:spPr>
        <p:txBody>
          <a:bodyPr/>
          <a:lstStyle/>
          <a:p>
            <a:pPr marL="571500" indent="-571500">
              <a:buFont typeface="+mj-lt"/>
              <a:buAutoNum type="romanUcPeriod"/>
            </a:pPr>
            <a:r>
              <a:rPr kumimoji="1" lang="ja-JP" altLang="en-US" dirty="0"/>
              <a:t>はじめに</a:t>
            </a:r>
            <a:r>
              <a:rPr lang="ja-JP" altLang="en-US" dirty="0"/>
              <a:t>２</a:t>
            </a:r>
            <a:r>
              <a:rPr lang="ja-JP" altLang="en-US" sz="2800" dirty="0"/>
              <a:t>：講義のねらい</a:t>
            </a:r>
            <a:endParaRPr kumimoji="1" lang="ja-JP" altLang="en-US" sz="2800" dirty="0"/>
          </a:p>
        </p:txBody>
      </p:sp>
      <p:sp>
        <p:nvSpPr>
          <p:cNvPr id="3" name="コンテンツ プレースホルダー 2">
            <a:extLst>
              <a:ext uri="{FF2B5EF4-FFF2-40B4-BE49-F238E27FC236}">
                <a16:creationId xmlns:a16="http://schemas.microsoft.com/office/drawing/2014/main" id="{B25873A1-1E48-4195-BB8D-D4CB69462C8C}"/>
              </a:ext>
            </a:extLst>
          </p:cNvPr>
          <p:cNvSpPr>
            <a:spLocks noGrp="1"/>
          </p:cNvSpPr>
          <p:nvPr>
            <p:ph idx="1"/>
          </p:nvPr>
        </p:nvSpPr>
        <p:spPr>
          <a:xfrm>
            <a:off x="179512" y="1052736"/>
            <a:ext cx="8964488" cy="5805264"/>
          </a:xfrm>
        </p:spPr>
        <p:txBody>
          <a:bodyPr/>
          <a:lstStyle/>
          <a:p>
            <a:r>
              <a:rPr kumimoji="1" lang="en-US" altLang="ja-JP" sz="2800" dirty="0"/>
              <a:t>GAFA</a:t>
            </a:r>
            <a:br>
              <a:rPr kumimoji="1" lang="en-US" altLang="ja-JP" sz="2800" dirty="0"/>
            </a:br>
            <a:r>
              <a:rPr kumimoji="1" lang="ja-JP" altLang="en-US" sz="2800" dirty="0"/>
              <a:t>各社が</a:t>
            </a:r>
            <a:endParaRPr kumimoji="1" lang="en-US" altLang="ja-JP" sz="2800" dirty="0"/>
          </a:p>
          <a:p>
            <a:pPr marL="357188" indent="-357188">
              <a:buFont typeface="+mj-lt"/>
              <a:buAutoNum type="arabicPeriod"/>
            </a:pPr>
            <a:r>
              <a:rPr kumimoji="1" lang="ja-JP" altLang="en-US" sz="2800" dirty="0">
                <a:solidFill>
                  <a:srgbClr val="FF0000"/>
                </a:solidFill>
              </a:rPr>
              <a:t>銀行の</a:t>
            </a:r>
            <a:br>
              <a:rPr kumimoji="1" lang="en-US" altLang="ja-JP" sz="2800" dirty="0">
                <a:solidFill>
                  <a:srgbClr val="FF0000"/>
                </a:solidFill>
              </a:rPr>
            </a:br>
            <a:r>
              <a:rPr kumimoji="1" lang="ja-JP" altLang="en-US" sz="2800" dirty="0">
                <a:solidFill>
                  <a:srgbClr val="FF0000"/>
                </a:solidFill>
              </a:rPr>
              <a:t>決済と</a:t>
            </a:r>
            <a:br>
              <a:rPr kumimoji="1" lang="en-US" altLang="ja-JP" sz="2800" dirty="0">
                <a:solidFill>
                  <a:srgbClr val="FF0000"/>
                </a:solidFill>
              </a:rPr>
            </a:br>
            <a:r>
              <a:rPr kumimoji="1" lang="ja-JP" altLang="en-US" sz="2800" dirty="0">
                <a:solidFill>
                  <a:srgbClr val="FF0000"/>
                </a:solidFill>
              </a:rPr>
              <a:t>貸付</a:t>
            </a:r>
            <a:r>
              <a:rPr kumimoji="1" lang="ja-JP" altLang="en-US" sz="2800" dirty="0"/>
              <a:t>に</a:t>
            </a:r>
            <a:br>
              <a:rPr kumimoji="1" lang="en-US" altLang="ja-JP" sz="2800" dirty="0"/>
            </a:br>
            <a:r>
              <a:rPr kumimoji="1" lang="ja-JP" altLang="en-US" sz="2800" dirty="0"/>
              <a:t>どのよう</a:t>
            </a:r>
            <a:br>
              <a:rPr kumimoji="1" lang="en-US" altLang="ja-JP" sz="2800" dirty="0"/>
            </a:br>
            <a:r>
              <a:rPr kumimoji="1" lang="ja-JP" altLang="en-US" sz="2800" dirty="0"/>
              <a:t>に進出し</a:t>
            </a:r>
            <a:br>
              <a:rPr kumimoji="1" lang="en-US" altLang="ja-JP" sz="2800" dirty="0"/>
            </a:br>
            <a:r>
              <a:rPr kumimoji="1" lang="ja-JP" altLang="en-US" sz="2800" dirty="0"/>
              <a:t>ているか，</a:t>
            </a:r>
            <a:endParaRPr kumimoji="1" lang="en-US" altLang="ja-JP" sz="2800" dirty="0"/>
          </a:p>
          <a:p>
            <a:pPr marL="357188" indent="-357188">
              <a:buFont typeface="+mj-lt"/>
              <a:buAutoNum type="arabicPeriod"/>
            </a:pPr>
            <a:r>
              <a:rPr lang="ja-JP" altLang="en-US" sz="2800" dirty="0">
                <a:solidFill>
                  <a:srgbClr val="FF0000"/>
                </a:solidFill>
              </a:rPr>
              <a:t>負債</a:t>
            </a:r>
            <a:r>
              <a:rPr lang="ja-JP" altLang="en-US" sz="2800" dirty="0"/>
              <a:t>（借</a:t>
            </a:r>
            <a:br>
              <a:rPr lang="en-US" altLang="ja-JP" sz="2800" dirty="0"/>
            </a:br>
            <a:r>
              <a:rPr lang="ja-JP" altLang="en-US" sz="2800" dirty="0"/>
              <a:t>金）</a:t>
            </a:r>
            <a:r>
              <a:rPr kumimoji="1" lang="ja-JP" altLang="en-US" sz="2800" dirty="0"/>
              <a:t>と</a:t>
            </a:r>
            <a:r>
              <a:rPr kumimoji="1" lang="ja-JP" altLang="en-US" sz="2800" dirty="0">
                <a:solidFill>
                  <a:srgbClr val="FF0000"/>
                </a:solidFill>
              </a:rPr>
              <a:t>証券投資</a:t>
            </a:r>
            <a:r>
              <a:rPr kumimoji="1" lang="ja-JP" altLang="en-US" sz="2800" dirty="0"/>
              <a:t>にどのように進出しているか，である。</a:t>
            </a:r>
          </a:p>
          <a:p>
            <a:r>
              <a:rPr kumimoji="1" lang="ja-JP" altLang="en-US" sz="2800" dirty="0"/>
              <a:t>そしてこれらが</a:t>
            </a:r>
            <a:r>
              <a:rPr kumimoji="1" lang="ja-JP" altLang="en-US" sz="2800" dirty="0">
                <a:solidFill>
                  <a:srgbClr val="FF0000"/>
                </a:solidFill>
              </a:rPr>
              <a:t>アメリカの経済成長</a:t>
            </a:r>
            <a:r>
              <a:rPr lang="ja-JP" altLang="en-US" sz="2800" b="1" dirty="0"/>
              <a:t>（</a:t>
            </a:r>
            <a:r>
              <a:rPr lang="en-US" altLang="ja-JP" sz="2800" b="1" dirty="0"/>
              <a:t>GDP</a:t>
            </a:r>
            <a:r>
              <a:rPr lang="ja-JP" altLang="en-US" sz="2800" b="1" dirty="0"/>
              <a:t>）</a:t>
            </a:r>
            <a:r>
              <a:rPr kumimoji="1" lang="ja-JP" altLang="en-US" sz="2800" dirty="0">
                <a:solidFill>
                  <a:srgbClr val="FF0000"/>
                </a:solidFill>
              </a:rPr>
              <a:t>にどのような影響をあたえているか</a:t>
            </a:r>
            <a:r>
              <a:rPr kumimoji="1" lang="ja-JP" altLang="en-US" sz="2800" dirty="0"/>
              <a:t>を考察する。</a:t>
            </a:r>
          </a:p>
        </p:txBody>
      </p:sp>
      <p:sp>
        <p:nvSpPr>
          <p:cNvPr id="4" name="スライド番号プレースホルダー 3">
            <a:extLst>
              <a:ext uri="{FF2B5EF4-FFF2-40B4-BE49-F238E27FC236}">
                <a16:creationId xmlns:a16="http://schemas.microsoft.com/office/drawing/2014/main" id="{E7D7F4C4-5F8F-4D11-8D7A-6C83714444DE}"/>
              </a:ext>
            </a:extLst>
          </p:cNvPr>
          <p:cNvSpPr>
            <a:spLocks noGrp="1"/>
          </p:cNvSpPr>
          <p:nvPr>
            <p:ph type="sldNum" sz="quarter" idx="12"/>
          </p:nvPr>
        </p:nvSpPr>
        <p:spPr/>
        <p:txBody>
          <a:bodyPr/>
          <a:lstStyle/>
          <a:p>
            <a:fld id="{61186DF1-096B-47E5-A479-977D716ECC56}" type="slidenum">
              <a:rPr lang="en-US" altLang="ja-JP" smtClean="0"/>
              <a:pPr/>
              <a:t>6</a:t>
            </a:fld>
            <a:endParaRPr lang="en-US" altLang="ja-JP" dirty="0"/>
          </a:p>
        </p:txBody>
      </p:sp>
    </p:spTree>
    <p:extLst>
      <p:ext uri="{BB962C8B-B14F-4D97-AF65-F5344CB8AC3E}">
        <p14:creationId xmlns:p14="http://schemas.microsoft.com/office/powerpoint/2010/main" val="227659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5E6EA92D-A9A3-4445-9278-0EB812DEEDD0}"/>
              </a:ext>
            </a:extLst>
          </p:cNvPr>
          <p:cNvSpPr>
            <a:spLocks noGrp="1"/>
          </p:cNvSpPr>
          <p:nvPr>
            <p:ph type="ctrTitle"/>
          </p:nvPr>
        </p:nvSpPr>
        <p:spPr/>
        <p:txBody>
          <a:bodyPr/>
          <a:lstStyle/>
          <a:p>
            <a:pPr marL="571500" indent="-571500">
              <a:buFont typeface="+mj-lt"/>
              <a:buAutoNum type="romanUcPeriod" startAt="2"/>
            </a:pPr>
            <a:r>
              <a:rPr kumimoji="1" lang="en-US" altLang="ja-JP" sz="3200" dirty="0"/>
              <a:t>GAFA</a:t>
            </a:r>
            <a:r>
              <a:rPr kumimoji="1" lang="ja-JP" altLang="en-US" dirty="0"/>
              <a:t>の銀行化</a:t>
            </a:r>
            <a:endParaRPr lang="ja-JP" altLang="en-US" dirty="0"/>
          </a:p>
        </p:txBody>
      </p:sp>
      <p:sp>
        <p:nvSpPr>
          <p:cNvPr id="6" name="字幕 5">
            <a:extLst>
              <a:ext uri="{FF2B5EF4-FFF2-40B4-BE49-F238E27FC236}">
                <a16:creationId xmlns:a16="http://schemas.microsoft.com/office/drawing/2014/main" id="{ED938A19-2027-4791-988A-CF1E01FFE247}"/>
              </a:ext>
            </a:extLst>
          </p:cNvPr>
          <p:cNvSpPr>
            <a:spLocks noGrp="1"/>
          </p:cNvSpPr>
          <p:nvPr>
            <p:ph type="subTitle" idx="1"/>
          </p:nvPr>
        </p:nvSpPr>
        <p:spPr>
          <a:xfrm>
            <a:off x="1893775" y="4221088"/>
            <a:ext cx="5427888" cy="1440160"/>
          </a:xfrm>
        </p:spPr>
        <p:txBody>
          <a:bodyPr/>
          <a:lstStyle/>
          <a:p>
            <a:pPr algn="l"/>
            <a:r>
              <a:rPr kumimoji="1" lang="ja-JP" altLang="en-US" sz="2800" b="1" dirty="0"/>
              <a:t>ここでは，</a:t>
            </a:r>
            <a:r>
              <a:rPr kumimoji="1" lang="en-US" altLang="ja-JP" sz="2800" dirty="0"/>
              <a:t> GAFA</a:t>
            </a:r>
            <a:r>
              <a:rPr kumimoji="1" lang="ja-JP" altLang="en-US" sz="2800" b="1" dirty="0"/>
              <a:t>の銀行化を，〇〇ペイ，アマゾンレンディング，モバイルバンキングの順に取り上げる。</a:t>
            </a:r>
            <a:endParaRPr lang="ja-JP" altLang="en-US" sz="2800" dirty="0"/>
          </a:p>
        </p:txBody>
      </p:sp>
      <p:sp>
        <p:nvSpPr>
          <p:cNvPr id="4" name="スライド番号プレースホルダー 3">
            <a:extLst>
              <a:ext uri="{FF2B5EF4-FFF2-40B4-BE49-F238E27FC236}">
                <a16:creationId xmlns:a16="http://schemas.microsoft.com/office/drawing/2014/main" id="{2BA05F83-3FBC-41CD-AE0F-904EA9773445}"/>
              </a:ext>
            </a:extLst>
          </p:cNvPr>
          <p:cNvSpPr>
            <a:spLocks noGrp="1"/>
          </p:cNvSpPr>
          <p:nvPr>
            <p:ph type="sldNum" sz="quarter" idx="4"/>
          </p:nvPr>
        </p:nvSpPr>
        <p:spPr/>
        <p:txBody>
          <a:bodyPr/>
          <a:lstStyle/>
          <a:p>
            <a:fld id="{61186DF1-096B-47E5-A479-977D716ECC56}" type="slidenum">
              <a:rPr lang="en-US" altLang="ja-JP" smtClean="0"/>
              <a:pPr/>
              <a:t>7</a:t>
            </a:fld>
            <a:endParaRPr lang="en-US" altLang="ja-JP" dirty="0"/>
          </a:p>
        </p:txBody>
      </p:sp>
    </p:spTree>
    <p:extLst>
      <p:ext uri="{BB962C8B-B14F-4D97-AF65-F5344CB8AC3E}">
        <p14:creationId xmlns:p14="http://schemas.microsoft.com/office/powerpoint/2010/main" val="2433517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F5AFFAB6-8224-499D-AAA8-435ADE266AC4}"/>
              </a:ext>
            </a:extLst>
          </p:cNvPr>
          <p:cNvSpPr>
            <a:spLocks noGrp="1"/>
          </p:cNvSpPr>
          <p:nvPr>
            <p:ph idx="1"/>
          </p:nvPr>
        </p:nvSpPr>
        <p:spPr>
          <a:xfrm>
            <a:off x="125760" y="994420"/>
            <a:ext cx="8892480" cy="5770159"/>
          </a:xfrm>
          <a:noFill/>
        </p:spPr>
        <p:txBody>
          <a:bodyPr/>
          <a:lstStyle/>
          <a:p>
            <a:r>
              <a:rPr kumimoji="1" lang="ja-JP" altLang="en-US" sz="2800" b="1" dirty="0"/>
              <a:t>まず最初に，</a:t>
            </a:r>
            <a:r>
              <a:rPr kumimoji="1" lang="en-US" altLang="ja-JP" sz="2800" b="1" dirty="0"/>
              <a:t>GAFA</a:t>
            </a:r>
            <a:r>
              <a:rPr kumimoji="1" lang="ja-JP" altLang="en-US" sz="2800" b="1" dirty="0"/>
              <a:t>が銀行化する</a:t>
            </a:r>
            <a:br>
              <a:rPr kumimoji="1" lang="en-US" altLang="ja-JP" sz="2800" b="1" dirty="0"/>
            </a:br>
            <a:r>
              <a:rPr kumimoji="1" lang="ja-JP" altLang="en-US" sz="2800" b="1" dirty="0"/>
              <a:t>のは，</a:t>
            </a:r>
            <a:r>
              <a:rPr kumimoji="1" lang="en-US" altLang="ja-JP" sz="2800" b="1" dirty="0"/>
              <a:t>2007</a:t>
            </a:r>
            <a:r>
              <a:rPr kumimoji="1" lang="ja-JP" altLang="en-US" sz="2800" b="1" dirty="0"/>
              <a:t>年にアマゾンペイ</a:t>
            </a:r>
            <a:r>
              <a:rPr kumimoji="1" lang="en-US" altLang="ja-JP" sz="2800" b="1" dirty="0"/>
              <a:t>(</a:t>
            </a:r>
            <a:r>
              <a:rPr kumimoji="1" lang="ja-JP" altLang="en-US" sz="2800" b="1" dirty="0">
                <a:solidFill>
                  <a:srgbClr val="FF0000"/>
                </a:solidFill>
              </a:rPr>
              <a:t>決</a:t>
            </a:r>
            <a:br>
              <a:rPr kumimoji="1" lang="en-US" altLang="ja-JP" sz="2800" b="1" dirty="0">
                <a:solidFill>
                  <a:srgbClr val="FF0000"/>
                </a:solidFill>
              </a:rPr>
            </a:br>
            <a:r>
              <a:rPr kumimoji="1" lang="ja-JP" altLang="en-US" sz="2800" b="1" dirty="0">
                <a:solidFill>
                  <a:srgbClr val="FF0000"/>
                </a:solidFill>
              </a:rPr>
              <a:t>済</a:t>
            </a:r>
            <a:r>
              <a:rPr kumimoji="1" lang="en-US" altLang="ja-JP" sz="2800" b="1" dirty="0"/>
              <a:t>)</a:t>
            </a:r>
            <a:r>
              <a:rPr kumimoji="1" lang="ja-JP" altLang="en-US" sz="2800" b="1" dirty="0"/>
              <a:t>を開始したときである。</a:t>
            </a:r>
            <a:endParaRPr kumimoji="1" lang="en-US" altLang="ja-JP" sz="2800" b="1" dirty="0"/>
          </a:p>
          <a:p>
            <a:pPr lvl="1"/>
            <a:r>
              <a:rPr kumimoji="1" lang="ja-JP" altLang="en-US" sz="2400" b="1" dirty="0"/>
              <a:t>アマゾンは銀行免許を取得していないが，</a:t>
            </a:r>
            <a:r>
              <a:rPr kumimoji="1" lang="ja-JP" altLang="en-US" sz="2400" b="1" dirty="0">
                <a:solidFill>
                  <a:srgbClr val="FF0000"/>
                </a:solidFill>
              </a:rPr>
              <a:t>アマゾンの顧客インタフェース</a:t>
            </a:r>
            <a:r>
              <a:rPr kumimoji="1" lang="en-US" altLang="ja-JP" sz="2400" b="1" dirty="0">
                <a:solidFill>
                  <a:srgbClr val="FF0000"/>
                </a:solidFill>
              </a:rPr>
              <a:t>(</a:t>
            </a:r>
            <a:r>
              <a:rPr kumimoji="1" lang="ja-JP" altLang="en-US" sz="2400" b="1" dirty="0">
                <a:solidFill>
                  <a:srgbClr val="FF0000"/>
                </a:solidFill>
              </a:rPr>
              <a:t>接点</a:t>
            </a:r>
            <a:r>
              <a:rPr kumimoji="1" lang="en-US" altLang="ja-JP" sz="2400" b="1" dirty="0">
                <a:solidFill>
                  <a:srgbClr val="FF0000"/>
                </a:solidFill>
              </a:rPr>
              <a:t>)</a:t>
            </a:r>
            <a:r>
              <a:rPr kumimoji="1" lang="ja-JP" altLang="en-US" sz="2400" b="1" dirty="0">
                <a:solidFill>
                  <a:srgbClr val="FF0000"/>
                </a:solidFill>
              </a:rPr>
              <a:t>を通して決済を提供する</a:t>
            </a:r>
            <a:r>
              <a:rPr kumimoji="1" lang="ja-JP" altLang="en-US" sz="2400" b="1" dirty="0"/>
              <a:t>。</a:t>
            </a:r>
            <a:r>
              <a:rPr lang="ja-JP" altLang="en-US" sz="2400" dirty="0"/>
              <a:t>これは</a:t>
            </a:r>
            <a:r>
              <a:rPr kumimoji="1" lang="ja-JP" altLang="en-US" sz="2400" b="1" dirty="0"/>
              <a:t>テック企業特有の決済である。</a:t>
            </a:r>
            <a:endParaRPr kumimoji="1" lang="en-US" altLang="ja-JP" sz="2400" b="1" dirty="0"/>
          </a:p>
          <a:p>
            <a:r>
              <a:rPr kumimoji="1" lang="en-US" altLang="ja-JP" sz="2800" dirty="0"/>
              <a:t>2016</a:t>
            </a:r>
            <a:r>
              <a:rPr kumimoji="1" lang="ja-JP" altLang="en-US" sz="2800" dirty="0"/>
              <a:t>年には，</a:t>
            </a:r>
            <a:r>
              <a:rPr kumimoji="1" lang="en-US" altLang="ja-JP" sz="2800" dirty="0"/>
              <a:t>170</a:t>
            </a:r>
            <a:r>
              <a:rPr kumimoji="1" lang="ja-JP" altLang="en-US" sz="2800" dirty="0"/>
              <a:t>の国と地域で</a:t>
            </a:r>
            <a:r>
              <a:rPr kumimoji="1" lang="en-US" altLang="ja-JP" sz="2800" dirty="0"/>
              <a:t>3,300</a:t>
            </a:r>
            <a:r>
              <a:rPr kumimoji="1" lang="ja-JP" altLang="en-US" sz="2800" dirty="0"/>
              <a:t>万人がアマゾンペイを利用した</a:t>
            </a:r>
            <a:r>
              <a:rPr kumimoji="1" lang="ja-JP" altLang="en-US" dirty="0"/>
              <a:t>（田中 </a:t>
            </a:r>
            <a:r>
              <a:rPr kumimoji="1" lang="en-US" altLang="ja-JP" dirty="0"/>
              <a:t>(2019)</a:t>
            </a:r>
            <a:r>
              <a:rPr kumimoji="1" lang="ja-JP" altLang="en-US" dirty="0"/>
              <a:t>，</a:t>
            </a:r>
            <a:r>
              <a:rPr kumimoji="1" lang="en-US" altLang="ja-JP" dirty="0"/>
              <a:t>115</a:t>
            </a:r>
            <a:r>
              <a:rPr kumimoji="1" lang="ja-JP" altLang="en-US" dirty="0"/>
              <a:t>頁）</a:t>
            </a:r>
            <a:r>
              <a:rPr kumimoji="1" lang="ja-JP" altLang="en-US" sz="2400" b="1" dirty="0"/>
              <a:t> </a:t>
            </a:r>
            <a:r>
              <a:rPr kumimoji="1" lang="ja-JP" altLang="en-US" sz="2800" b="1" dirty="0">
                <a:solidFill>
                  <a:srgbClr val="FF0000"/>
                </a:solidFill>
              </a:rPr>
              <a:t>⇒ 消費拡大</a:t>
            </a:r>
            <a:r>
              <a:rPr kumimoji="1" lang="ja-JP" altLang="en-US" sz="2800" b="1" dirty="0"/>
              <a:t>。</a:t>
            </a:r>
            <a:r>
              <a:rPr kumimoji="1" lang="ja-JP" altLang="en-US" sz="2400" dirty="0"/>
              <a:t>アマゾンペイは，クレジットまたはデビットカードを用い銀行口座と連携している。</a:t>
            </a:r>
            <a:endParaRPr kumimoji="1" lang="en-US" altLang="ja-JP" sz="2400" dirty="0"/>
          </a:p>
          <a:p>
            <a:r>
              <a:rPr kumimoji="1" lang="en-US" altLang="ja-JP" sz="2800" dirty="0"/>
              <a:t>2017</a:t>
            </a:r>
            <a:r>
              <a:rPr kumimoji="1" lang="ja-JP" altLang="en-US" sz="2800" dirty="0"/>
              <a:t>年に，アマゾンは，大手商業銀行</a:t>
            </a:r>
            <a:r>
              <a:rPr kumimoji="1" lang="en-US" altLang="ja-JP" sz="2800" dirty="0"/>
              <a:t>JP</a:t>
            </a:r>
            <a:r>
              <a:rPr kumimoji="1" lang="ja-JP" altLang="en-US" sz="2800" dirty="0"/>
              <a:t>モルガン・チェースと提携して，独自のビザカードを提供した。</a:t>
            </a:r>
            <a:endParaRPr kumimoji="1" lang="en-US" altLang="ja-JP" sz="2800" dirty="0"/>
          </a:p>
          <a:p>
            <a:pPr lvl="1"/>
            <a:r>
              <a:rPr kumimoji="1" lang="ja-JP" altLang="en-US" sz="2400" dirty="0">
                <a:solidFill>
                  <a:srgbClr val="FF0000"/>
                </a:solidFill>
              </a:rPr>
              <a:t>アマゾン</a:t>
            </a:r>
            <a:r>
              <a:rPr kumimoji="1" lang="en-US" altLang="ja-JP" sz="2400" dirty="0">
                <a:solidFill>
                  <a:srgbClr val="FF0000"/>
                </a:solidFill>
              </a:rPr>
              <a:t>/JP</a:t>
            </a:r>
            <a:r>
              <a:rPr kumimoji="1" lang="ja-JP" altLang="en-US" sz="2400" dirty="0">
                <a:solidFill>
                  <a:srgbClr val="FF0000"/>
                </a:solidFill>
              </a:rPr>
              <a:t>モルガン・チェース</a:t>
            </a:r>
            <a:r>
              <a:rPr kumimoji="1" lang="en-US" altLang="ja-JP" sz="2400" dirty="0">
                <a:solidFill>
                  <a:srgbClr val="FF0000"/>
                </a:solidFill>
              </a:rPr>
              <a:t>/</a:t>
            </a:r>
            <a:r>
              <a:rPr kumimoji="1" lang="ja-JP" altLang="en-US" sz="2400" dirty="0">
                <a:solidFill>
                  <a:srgbClr val="FF0000"/>
                </a:solidFill>
              </a:rPr>
              <a:t>ビザカード連合</a:t>
            </a:r>
            <a:r>
              <a:rPr kumimoji="1" lang="ja-JP" altLang="en-US" sz="2400" dirty="0"/>
              <a:t>という</a:t>
            </a:r>
            <a:r>
              <a:rPr kumimoji="1" lang="ja-JP" altLang="en-US" sz="2400" dirty="0">
                <a:solidFill>
                  <a:srgbClr val="FF0000"/>
                </a:solidFill>
              </a:rPr>
              <a:t>ビッグ・テック</a:t>
            </a:r>
            <a:r>
              <a:rPr kumimoji="1" lang="en-US" altLang="ja-JP" sz="2400" dirty="0">
                <a:solidFill>
                  <a:srgbClr val="FF0000"/>
                </a:solidFill>
              </a:rPr>
              <a:t>/</a:t>
            </a:r>
            <a:r>
              <a:rPr kumimoji="1" lang="ja-JP" altLang="en-US" sz="2400" dirty="0">
                <a:solidFill>
                  <a:srgbClr val="FF0000"/>
                </a:solidFill>
              </a:rPr>
              <a:t>銀行</a:t>
            </a:r>
            <a:r>
              <a:rPr kumimoji="1" lang="en-US" altLang="ja-JP" sz="2400" dirty="0">
                <a:solidFill>
                  <a:srgbClr val="FF0000"/>
                </a:solidFill>
              </a:rPr>
              <a:t>/</a:t>
            </a:r>
            <a:r>
              <a:rPr kumimoji="1" lang="ja-JP" altLang="en-US" sz="2400" dirty="0">
                <a:solidFill>
                  <a:srgbClr val="FF0000"/>
                </a:solidFill>
              </a:rPr>
              <a:t>カード会社グループ</a:t>
            </a:r>
            <a:r>
              <a:rPr kumimoji="1" lang="ja-JP" altLang="en-US" sz="2400" dirty="0"/>
              <a:t>の形成である。</a:t>
            </a:r>
            <a:endParaRPr kumimoji="1" lang="en-US" altLang="ja-JP" sz="2400" dirty="0"/>
          </a:p>
        </p:txBody>
      </p:sp>
      <p:sp>
        <p:nvSpPr>
          <p:cNvPr id="2" name="タイトル 1">
            <a:extLst>
              <a:ext uri="{FF2B5EF4-FFF2-40B4-BE49-F238E27FC236}">
                <a16:creationId xmlns:a16="http://schemas.microsoft.com/office/drawing/2014/main" id="{A2697C25-AB11-47C9-9BF8-B339386F6B07}"/>
              </a:ext>
            </a:extLst>
          </p:cNvPr>
          <p:cNvSpPr>
            <a:spLocks noGrp="1"/>
          </p:cNvSpPr>
          <p:nvPr>
            <p:ph type="title"/>
          </p:nvPr>
        </p:nvSpPr>
        <p:spPr>
          <a:xfrm>
            <a:off x="251519" y="-1"/>
            <a:ext cx="5369393" cy="980727"/>
          </a:xfrm>
        </p:spPr>
        <p:txBody>
          <a:bodyPr/>
          <a:lstStyle/>
          <a:p>
            <a:pPr marL="571500" indent="-571500">
              <a:buFont typeface="+mj-lt"/>
              <a:buAutoNum type="romanUcPeriod" startAt="2"/>
            </a:pPr>
            <a:r>
              <a:rPr kumimoji="1" lang="en-US" altLang="ja-JP" sz="3200" dirty="0"/>
              <a:t>GAFA</a:t>
            </a:r>
            <a:r>
              <a:rPr kumimoji="1" lang="ja-JP" altLang="en-US" dirty="0"/>
              <a:t>の銀行化</a:t>
            </a:r>
            <a:br>
              <a:rPr kumimoji="1" lang="en-US" altLang="ja-JP" dirty="0"/>
            </a:br>
            <a:r>
              <a:rPr kumimoji="1" lang="ja-JP" altLang="en-US" dirty="0"/>
              <a:t>　</a:t>
            </a:r>
            <a:r>
              <a:rPr lang="en-US" altLang="ja-JP" sz="2800" dirty="0">
                <a:sym typeface="Wingdings" panose="05000000000000000000" pitchFamily="2" charset="2"/>
              </a:rPr>
              <a:t>1. </a:t>
            </a:r>
            <a:r>
              <a:rPr lang="ja-JP" altLang="en-US" sz="2800" dirty="0"/>
              <a:t>アマゾンペイ</a:t>
            </a:r>
            <a:endParaRPr kumimoji="1" lang="ja-JP" altLang="en-US" sz="2800" dirty="0"/>
          </a:p>
        </p:txBody>
      </p:sp>
      <p:sp>
        <p:nvSpPr>
          <p:cNvPr id="4" name="スライド番号プレースホルダー 3">
            <a:extLst>
              <a:ext uri="{FF2B5EF4-FFF2-40B4-BE49-F238E27FC236}">
                <a16:creationId xmlns:a16="http://schemas.microsoft.com/office/drawing/2014/main" id="{78941FB0-FFC7-4BAC-BCFB-6FF380BB5744}"/>
              </a:ext>
            </a:extLst>
          </p:cNvPr>
          <p:cNvSpPr>
            <a:spLocks noGrp="1"/>
          </p:cNvSpPr>
          <p:nvPr>
            <p:ph type="sldNum" sz="quarter" idx="12"/>
          </p:nvPr>
        </p:nvSpPr>
        <p:spPr/>
        <p:txBody>
          <a:bodyPr/>
          <a:lstStyle/>
          <a:p>
            <a:fld id="{61186DF1-096B-47E5-A479-977D716ECC56}" type="slidenum">
              <a:rPr lang="en-US" altLang="ja-JP" smtClean="0"/>
              <a:pPr/>
              <a:t>8</a:t>
            </a:fld>
            <a:endParaRPr lang="en-US" altLang="ja-JP" dirty="0"/>
          </a:p>
        </p:txBody>
      </p:sp>
      <p:pic>
        <p:nvPicPr>
          <p:cNvPr id="5" name="図 4">
            <a:extLst>
              <a:ext uri="{FF2B5EF4-FFF2-40B4-BE49-F238E27FC236}">
                <a16:creationId xmlns:a16="http://schemas.microsoft.com/office/drawing/2014/main" id="{C29262FB-FDBA-51CA-E38B-E962C8FF6B3F}"/>
              </a:ext>
            </a:extLst>
          </p:cNvPr>
          <p:cNvPicPr>
            <a:picLocks noChangeAspect="1"/>
          </p:cNvPicPr>
          <p:nvPr/>
        </p:nvPicPr>
        <p:blipFill>
          <a:blip r:embed="rId2"/>
          <a:stretch>
            <a:fillRect/>
          </a:stretch>
        </p:blipFill>
        <p:spPr>
          <a:xfrm>
            <a:off x="5620912" y="0"/>
            <a:ext cx="3523088" cy="1988840"/>
          </a:xfrm>
          <a:prstGeom prst="rect">
            <a:avLst/>
          </a:prstGeom>
        </p:spPr>
      </p:pic>
    </p:spTree>
    <p:extLst>
      <p:ext uri="{BB962C8B-B14F-4D97-AF65-F5344CB8AC3E}">
        <p14:creationId xmlns:p14="http://schemas.microsoft.com/office/powerpoint/2010/main" val="3950136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4DC9317C-74E6-6C2F-D612-F94DDB3FCA04}"/>
              </a:ext>
            </a:extLst>
          </p:cNvPr>
          <p:cNvPicPr>
            <a:picLocks noChangeAspect="1"/>
          </p:cNvPicPr>
          <p:nvPr/>
        </p:nvPicPr>
        <p:blipFill>
          <a:blip r:embed="rId2"/>
          <a:stretch>
            <a:fillRect/>
          </a:stretch>
        </p:blipFill>
        <p:spPr>
          <a:xfrm>
            <a:off x="5580111" y="1690450"/>
            <a:ext cx="3275857" cy="5167549"/>
          </a:xfrm>
          <a:prstGeom prst="rect">
            <a:avLst/>
          </a:prstGeom>
        </p:spPr>
      </p:pic>
      <p:sp>
        <p:nvSpPr>
          <p:cNvPr id="2" name="タイトル 1">
            <a:extLst>
              <a:ext uri="{FF2B5EF4-FFF2-40B4-BE49-F238E27FC236}">
                <a16:creationId xmlns:a16="http://schemas.microsoft.com/office/drawing/2014/main" id="{F5A093D2-6608-4550-8184-19BB84C33F6B}"/>
              </a:ext>
            </a:extLst>
          </p:cNvPr>
          <p:cNvSpPr>
            <a:spLocks noGrp="1"/>
          </p:cNvSpPr>
          <p:nvPr>
            <p:ph type="title"/>
          </p:nvPr>
        </p:nvSpPr>
        <p:spPr>
          <a:xfrm>
            <a:off x="349696" y="0"/>
            <a:ext cx="5230415" cy="980728"/>
          </a:xfrm>
        </p:spPr>
        <p:txBody>
          <a:bodyPr/>
          <a:lstStyle/>
          <a:p>
            <a:pPr marL="571500" indent="-571500">
              <a:buFont typeface="+mj-lt"/>
              <a:buAutoNum type="romanUcPeriod" startAt="2"/>
            </a:pPr>
            <a:r>
              <a:rPr kumimoji="1" lang="en-US" altLang="ja-JP" sz="3200" dirty="0"/>
              <a:t>GAFA</a:t>
            </a:r>
            <a:r>
              <a:rPr lang="ja-JP" altLang="en-US" dirty="0"/>
              <a:t>の銀行化</a:t>
            </a:r>
            <a:br>
              <a:rPr lang="en-US" altLang="ja-JP" sz="2800" dirty="0"/>
            </a:br>
            <a:r>
              <a:rPr lang="en-US" altLang="ja-JP" sz="2800" dirty="0"/>
              <a:t>2. </a:t>
            </a:r>
            <a:r>
              <a:rPr kumimoji="1" lang="ja-JP" altLang="en-US" sz="2800" b="1" dirty="0"/>
              <a:t>アップルペイ１</a:t>
            </a:r>
            <a:endParaRPr kumimoji="1" lang="ja-JP" altLang="en-US" sz="2800" dirty="0"/>
          </a:p>
        </p:txBody>
      </p:sp>
      <p:sp>
        <p:nvSpPr>
          <p:cNvPr id="4" name="スライド番号プレースホルダー 3">
            <a:extLst>
              <a:ext uri="{FF2B5EF4-FFF2-40B4-BE49-F238E27FC236}">
                <a16:creationId xmlns:a16="http://schemas.microsoft.com/office/drawing/2014/main" id="{56676746-1049-4F5C-9F3E-FC8CCA9A48B0}"/>
              </a:ext>
            </a:extLst>
          </p:cNvPr>
          <p:cNvSpPr>
            <a:spLocks noGrp="1"/>
          </p:cNvSpPr>
          <p:nvPr>
            <p:ph type="sldNum" sz="quarter" idx="12"/>
          </p:nvPr>
        </p:nvSpPr>
        <p:spPr/>
        <p:txBody>
          <a:bodyPr/>
          <a:lstStyle/>
          <a:p>
            <a:fld id="{61186DF1-096B-47E5-A479-977D716ECC56}" type="slidenum">
              <a:rPr lang="en-US" altLang="ja-JP" smtClean="0"/>
              <a:pPr/>
              <a:t>9</a:t>
            </a:fld>
            <a:endParaRPr lang="en-US" altLang="ja-JP" dirty="0"/>
          </a:p>
        </p:txBody>
      </p:sp>
      <p:sp>
        <p:nvSpPr>
          <p:cNvPr id="3" name="コンテンツ プレースホルダー 2">
            <a:extLst>
              <a:ext uri="{FF2B5EF4-FFF2-40B4-BE49-F238E27FC236}">
                <a16:creationId xmlns:a16="http://schemas.microsoft.com/office/drawing/2014/main" id="{1036D724-401A-448D-8534-59D309607054}"/>
              </a:ext>
            </a:extLst>
          </p:cNvPr>
          <p:cNvSpPr>
            <a:spLocks noGrp="1"/>
          </p:cNvSpPr>
          <p:nvPr>
            <p:ph idx="1"/>
          </p:nvPr>
        </p:nvSpPr>
        <p:spPr>
          <a:xfrm>
            <a:off x="349694" y="1340768"/>
            <a:ext cx="5302425" cy="5517232"/>
          </a:xfrm>
          <a:noFill/>
        </p:spPr>
        <p:txBody>
          <a:bodyPr/>
          <a:lstStyle/>
          <a:p>
            <a:r>
              <a:rPr kumimoji="1" lang="ja-JP" altLang="en-US" sz="2800" b="1" dirty="0"/>
              <a:t>アマゾンに遅れること</a:t>
            </a:r>
            <a:r>
              <a:rPr kumimoji="1" lang="en-US" altLang="ja-JP" sz="2800" b="1" dirty="0"/>
              <a:t>7</a:t>
            </a:r>
            <a:r>
              <a:rPr kumimoji="1" lang="ja-JP" altLang="en-US" sz="2800" b="1" dirty="0"/>
              <a:t>年の</a:t>
            </a:r>
            <a:br>
              <a:rPr kumimoji="1" lang="en-US" altLang="ja-JP" sz="2800" b="1" dirty="0"/>
            </a:br>
            <a:r>
              <a:rPr kumimoji="1" lang="en-US" altLang="ja-JP" sz="2800" b="1" dirty="0"/>
              <a:t>2014</a:t>
            </a:r>
            <a:r>
              <a:rPr kumimoji="1" lang="ja-JP" altLang="en-US" sz="2800" b="1" dirty="0"/>
              <a:t>年，アップルはアップルペ</a:t>
            </a:r>
            <a:br>
              <a:rPr kumimoji="1" lang="en-US" altLang="ja-JP" sz="2800" b="1" dirty="0"/>
            </a:br>
            <a:r>
              <a:rPr kumimoji="1" lang="ja-JP" altLang="en-US" sz="2800" b="1" dirty="0"/>
              <a:t>イでモバイル決済を開始した。</a:t>
            </a:r>
            <a:endParaRPr kumimoji="1" lang="en-US" altLang="ja-JP" sz="2800" b="1" dirty="0"/>
          </a:p>
          <a:p>
            <a:pPr lvl="1"/>
            <a:r>
              <a:rPr kumimoji="1" lang="ja-JP" altLang="en-US" sz="2400" b="1" dirty="0"/>
              <a:t>アップルは銀行免許を取得していないが，</a:t>
            </a:r>
            <a:r>
              <a:rPr kumimoji="1" lang="ja-JP" altLang="en-US" sz="2400" b="1" dirty="0">
                <a:solidFill>
                  <a:srgbClr val="FF0000"/>
                </a:solidFill>
              </a:rPr>
              <a:t>顧客インタフェース</a:t>
            </a:r>
            <a:r>
              <a:rPr kumimoji="1" lang="en-US" altLang="ja-JP" sz="2400" b="1" dirty="0">
                <a:solidFill>
                  <a:srgbClr val="FF0000"/>
                </a:solidFill>
              </a:rPr>
              <a:t>(</a:t>
            </a:r>
            <a:r>
              <a:rPr kumimoji="1" lang="ja-JP" altLang="en-US" sz="2400" b="1" dirty="0">
                <a:solidFill>
                  <a:srgbClr val="FF0000"/>
                </a:solidFill>
              </a:rPr>
              <a:t>接点</a:t>
            </a:r>
            <a:r>
              <a:rPr kumimoji="1" lang="en-US" altLang="ja-JP" sz="2400" b="1" dirty="0">
                <a:solidFill>
                  <a:srgbClr val="FF0000"/>
                </a:solidFill>
              </a:rPr>
              <a:t>)</a:t>
            </a:r>
            <a:r>
              <a:rPr kumimoji="1" lang="ja-JP" altLang="en-US" sz="2400" b="1" dirty="0">
                <a:solidFill>
                  <a:srgbClr val="FF0000"/>
                </a:solidFill>
              </a:rPr>
              <a:t>を通して決済を提供する</a:t>
            </a:r>
            <a:r>
              <a:rPr kumimoji="1" lang="ja-JP" altLang="en-US" sz="2400" b="1" dirty="0"/>
              <a:t>。</a:t>
            </a:r>
            <a:endParaRPr kumimoji="1" lang="en-US" altLang="ja-JP" sz="2400" b="1" dirty="0"/>
          </a:p>
          <a:p>
            <a:pPr lvl="2"/>
            <a:r>
              <a:rPr kumimoji="1" lang="ja-JP" altLang="en-US" sz="2400" b="1" dirty="0">
                <a:solidFill>
                  <a:srgbClr val="FF0000"/>
                </a:solidFill>
              </a:rPr>
              <a:t>アップルペイの</a:t>
            </a:r>
            <a:r>
              <a:rPr kumimoji="1" lang="ja-JP" altLang="en-US" sz="2400" dirty="0">
                <a:solidFill>
                  <a:srgbClr val="FF0000"/>
                </a:solidFill>
              </a:rPr>
              <a:t>アクティブ・ユーザーは</a:t>
            </a:r>
            <a:r>
              <a:rPr kumimoji="1" lang="ja-JP" altLang="en-US" sz="2400" dirty="0"/>
              <a:t>，</a:t>
            </a:r>
            <a:r>
              <a:rPr kumimoji="1" lang="en-US" altLang="ja-JP" sz="2400" dirty="0"/>
              <a:t>2017</a:t>
            </a:r>
            <a:r>
              <a:rPr kumimoji="1" lang="ja-JP" altLang="en-US" sz="2400" dirty="0"/>
              <a:t>年末には</a:t>
            </a:r>
            <a:r>
              <a:rPr kumimoji="1" lang="ja-JP" altLang="en-US" sz="2400" dirty="0">
                <a:solidFill>
                  <a:srgbClr val="FF0000"/>
                </a:solidFill>
              </a:rPr>
              <a:t>アメリカの</a:t>
            </a:r>
            <a:r>
              <a:rPr kumimoji="1" lang="en-US" altLang="ja-JP" sz="2400" dirty="0">
                <a:solidFill>
                  <a:srgbClr val="FF0000"/>
                </a:solidFill>
              </a:rPr>
              <a:t>iPhone</a:t>
            </a:r>
            <a:r>
              <a:rPr kumimoji="1" lang="ja-JP" altLang="en-US" sz="2400" dirty="0">
                <a:solidFill>
                  <a:srgbClr val="FF0000"/>
                </a:solidFill>
              </a:rPr>
              <a:t>ユーザーの</a:t>
            </a:r>
            <a:r>
              <a:rPr kumimoji="1" lang="en-US" altLang="ja-JP" sz="2400" dirty="0">
                <a:solidFill>
                  <a:srgbClr val="FF0000"/>
                </a:solidFill>
              </a:rPr>
              <a:t>20</a:t>
            </a:r>
            <a:r>
              <a:rPr kumimoji="1" lang="ja-JP" altLang="en-US" sz="2400" dirty="0">
                <a:solidFill>
                  <a:srgbClr val="FF0000"/>
                </a:solidFill>
              </a:rPr>
              <a:t>～</a:t>
            </a:r>
            <a:r>
              <a:rPr kumimoji="1" lang="en-US" altLang="ja-JP" sz="2400" dirty="0">
                <a:solidFill>
                  <a:srgbClr val="FF0000"/>
                </a:solidFill>
              </a:rPr>
              <a:t>30</a:t>
            </a:r>
            <a:r>
              <a:rPr kumimoji="1" lang="ja-JP" altLang="en-US" sz="2400" dirty="0">
                <a:solidFill>
                  <a:srgbClr val="FF0000"/>
                </a:solidFill>
              </a:rPr>
              <a:t>％</a:t>
            </a:r>
            <a:r>
              <a:rPr kumimoji="1" lang="ja-JP" altLang="en-US" sz="2400" dirty="0"/>
              <a:t>，世界では</a:t>
            </a:r>
            <a:r>
              <a:rPr kumimoji="1" lang="en-US" altLang="ja-JP" sz="2400" dirty="0"/>
              <a:t>16</a:t>
            </a:r>
            <a:r>
              <a:rPr kumimoji="1" lang="ja-JP" altLang="en-US" sz="2400" dirty="0"/>
              <a:t>年末の</a:t>
            </a:r>
            <a:r>
              <a:rPr kumimoji="1" lang="en-US" altLang="ja-JP" sz="2400" dirty="0"/>
              <a:t>8</a:t>
            </a:r>
            <a:r>
              <a:rPr kumimoji="1" lang="ja-JP" altLang="en-US" sz="2400" dirty="0"/>
              <a:t>％から</a:t>
            </a:r>
            <a:r>
              <a:rPr kumimoji="1" lang="en-US" altLang="ja-JP" sz="2400" dirty="0"/>
              <a:t>17</a:t>
            </a:r>
            <a:r>
              <a:rPr kumimoji="1" lang="ja-JP" altLang="en-US" sz="2400" dirty="0"/>
              <a:t>年末には</a:t>
            </a:r>
            <a:r>
              <a:rPr kumimoji="1" lang="en-US" altLang="ja-JP" sz="2400" dirty="0"/>
              <a:t>16</a:t>
            </a:r>
            <a:r>
              <a:rPr kumimoji="1" lang="ja-JP" altLang="en-US" sz="2400" dirty="0"/>
              <a:t>％</a:t>
            </a:r>
            <a:r>
              <a:rPr kumimoji="1" lang="en-US" altLang="ja-JP" sz="2400" dirty="0"/>
              <a:t>(</a:t>
            </a:r>
            <a:r>
              <a:rPr kumimoji="1" lang="ja-JP" altLang="en-US" sz="2400" dirty="0"/>
              <a:t>アメリカ</a:t>
            </a:r>
            <a:r>
              <a:rPr kumimoji="1" lang="en-US" altLang="ja-JP" sz="2400" dirty="0"/>
              <a:t>5</a:t>
            </a:r>
            <a:r>
              <a:rPr kumimoji="1" lang="ja-JP" altLang="en-US" sz="2400" dirty="0"/>
              <a:t>％，その他</a:t>
            </a:r>
            <a:r>
              <a:rPr kumimoji="1" lang="en-US" altLang="ja-JP" sz="2400" dirty="0"/>
              <a:t>11</a:t>
            </a:r>
            <a:r>
              <a:rPr kumimoji="1" lang="ja-JP" altLang="en-US" sz="2400" dirty="0"/>
              <a:t>％</a:t>
            </a:r>
            <a:r>
              <a:rPr kumimoji="1" lang="en-US" altLang="ja-JP" sz="2400" dirty="0"/>
              <a:t>)</a:t>
            </a:r>
            <a:r>
              <a:rPr kumimoji="1" lang="ja-JP" altLang="en-US" sz="2400" dirty="0"/>
              <a:t>に倍増した</a:t>
            </a:r>
            <a:r>
              <a:rPr kumimoji="1" lang="en-US" altLang="ja-JP" sz="2000" dirty="0"/>
              <a:t>(Munster </a:t>
            </a:r>
            <a:r>
              <a:rPr kumimoji="1" lang="en-US" altLang="ja-JP" sz="2000" b="1" dirty="0"/>
              <a:t>(</a:t>
            </a:r>
            <a:r>
              <a:rPr kumimoji="1" lang="en-US" altLang="ja-JP" sz="2000" dirty="0"/>
              <a:t>2018))</a:t>
            </a:r>
            <a:r>
              <a:rPr kumimoji="1" lang="ja-JP" altLang="en-US" sz="2400" b="1" dirty="0">
                <a:solidFill>
                  <a:srgbClr val="FF0000"/>
                </a:solidFill>
              </a:rPr>
              <a:t> ⇒ 消費拡大</a:t>
            </a:r>
            <a:endParaRPr kumimoji="1" lang="ja-JP" altLang="en-US" sz="2400" dirty="0"/>
          </a:p>
        </p:txBody>
      </p:sp>
      <p:pic>
        <p:nvPicPr>
          <p:cNvPr id="2052" name="Picture 4" descr="Apple Pay - Apple（日本）">
            <a:extLst>
              <a:ext uri="{FF2B5EF4-FFF2-40B4-BE49-F238E27FC236}">
                <a16:creationId xmlns:a16="http://schemas.microsoft.com/office/drawing/2014/main" id="{61EF9BE3-835D-EEF0-ABB8-D51816BE849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80111" y="1"/>
            <a:ext cx="3567093" cy="1872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0079606"/>
      </p:ext>
    </p:extLst>
  </p:cSld>
  <p:clrMapOvr>
    <a:masterClrMapping/>
  </p:clrMapOvr>
</p:sld>
</file>

<file path=ppt/theme/theme1.xml><?xml version="1.0" encoding="utf-8"?>
<a:theme xmlns:a="http://schemas.openxmlformats.org/drawingml/2006/main" name="TG-globalround_TP01118219">
  <a:themeElements>
    <a:clrScheme name="TG-globalround_TP01118219 1">
      <a:dk1>
        <a:srgbClr val="000000"/>
      </a:dk1>
      <a:lt1>
        <a:srgbClr val="FFFFFF"/>
      </a:lt1>
      <a:dk2>
        <a:srgbClr val="000000"/>
      </a:dk2>
      <a:lt2>
        <a:srgbClr val="808080"/>
      </a:lt2>
      <a:accent1>
        <a:srgbClr val="000099"/>
      </a:accent1>
      <a:accent2>
        <a:srgbClr val="0C3CA6"/>
      </a:accent2>
      <a:accent3>
        <a:srgbClr val="FFFFFF"/>
      </a:accent3>
      <a:accent4>
        <a:srgbClr val="000000"/>
      </a:accent4>
      <a:accent5>
        <a:srgbClr val="AAAACA"/>
      </a:accent5>
      <a:accent6>
        <a:srgbClr val="0A3596"/>
      </a:accent6>
      <a:hlink>
        <a:srgbClr val="CCCCFF"/>
      </a:hlink>
      <a:folHlink>
        <a:srgbClr val="B2B2B2"/>
      </a:folHlink>
    </a:clrScheme>
    <a:fontScheme name="TG-globalround_TP01118219">
      <a:majorFont>
        <a:latin typeface="ＭＳ Ｐゴシック"/>
        <a:ea typeface="ＭＳ Ｐゴシック"/>
        <a:cs typeface=""/>
      </a:majorFont>
      <a:minorFont>
        <a:latin typeface="ＭＳ Ｐゴシック"/>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TG-globalround_TP01118219 1">
        <a:dk1>
          <a:srgbClr val="000000"/>
        </a:dk1>
        <a:lt1>
          <a:srgbClr val="FFFFFF"/>
        </a:lt1>
        <a:dk2>
          <a:srgbClr val="000000"/>
        </a:dk2>
        <a:lt2>
          <a:srgbClr val="808080"/>
        </a:lt2>
        <a:accent1>
          <a:srgbClr val="000099"/>
        </a:accent1>
        <a:accent2>
          <a:srgbClr val="0C3CA6"/>
        </a:accent2>
        <a:accent3>
          <a:srgbClr val="FFFFFF"/>
        </a:accent3>
        <a:accent4>
          <a:srgbClr val="000000"/>
        </a:accent4>
        <a:accent5>
          <a:srgbClr val="AAAACA"/>
        </a:accent5>
        <a:accent6>
          <a:srgbClr val="0A3596"/>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G-globalround_TP01118219 2">
        <a:dk1>
          <a:srgbClr val="000000"/>
        </a:dk1>
        <a:lt1>
          <a:srgbClr val="FFFFFF"/>
        </a:lt1>
        <a:dk2>
          <a:srgbClr val="000000"/>
        </a:dk2>
        <a:lt2>
          <a:srgbClr val="808080"/>
        </a:lt2>
        <a:accent1>
          <a:srgbClr val="660066"/>
        </a:accent1>
        <a:accent2>
          <a:srgbClr val="FF5050"/>
        </a:accent2>
        <a:accent3>
          <a:srgbClr val="FFFFFF"/>
        </a:accent3>
        <a:accent4>
          <a:srgbClr val="000000"/>
        </a:accent4>
        <a:accent5>
          <a:srgbClr val="B8AAB8"/>
        </a:accent5>
        <a:accent6>
          <a:srgbClr val="E74848"/>
        </a:accent6>
        <a:hlink>
          <a:srgbClr val="FF9999"/>
        </a:hlink>
        <a:folHlink>
          <a:srgbClr val="B2B2B2"/>
        </a:folHlink>
      </a:clrScheme>
      <a:clrMap bg1="lt1" tx1="dk1" bg2="lt2" tx2="dk2" accent1="accent1" accent2="accent2" accent3="accent3" accent4="accent4" accent5="accent5" accent6="accent6" hlink="hlink" folHlink="folHlink"/>
    </a:extraClrScheme>
    <a:extraClrScheme>
      <a:clrScheme name="TG-globalround_TP01118219 3">
        <a:dk1>
          <a:srgbClr val="000000"/>
        </a:dk1>
        <a:lt1>
          <a:srgbClr val="FFFFFF"/>
        </a:lt1>
        <a:dk2>
          <a:srgbClr val="000000"/>
        </a:dk2>
        <a:lt2>
          <a:srgbClr val="808080"/>
        </a:lt2>
        <a:accent1>
          <a:srgbClr val="006600"/>
        </a:accent1>
        <a:accent2>
          <a:srgbClr val="808000"/>
        </a:accent2>
        <a:accent3>
          <a:srgbClr val="FFFFFF"/>
        </a:accent3>
        <a:accent4>
          <a:srgbClr val="000000"/>
        </a:accent4>
        <a:accent5>
          <a:srgbClr val="AAB8AA"/>
        </a:accent5>
        <a:accent6>
          <a:srgbClr val="737300"/>
        </a:accent6>
        <a:hlink>
          <a:srgbClr val="CC9900"/>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地球と軌道のデザイン テンプレート</Template>
  <TotalTime>26353</TotalTime>
  <Words>3171</Words>
  <Application>Microsoft Office PowerPoint</Application>
  <PresentationFormat>画面に合わせる (4:3)</PresentationFormat>
  <Paragraphs>187</Paragraphs>
  <Slides>29</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29</vt:i4>
      </vt:variant>
    </vt:vector>
  </HeadingPairs>
  <TitlesOfParts>
    <vt:vector size="36" baseType="lpstr">
      <vt:lpstr>ＭＳ Ｐゴシック</vt:lpstr>
      <vt:lpstr>ヒラギノ角ゴ ProN W3</vt:lpstr>
      <vt:lpstr>Arial</vt:lpstr>
      <vt:lpstr>Arial</vt:lpstr>
      <vt:lpstr>Verdana</vt:lpstr>
      <vt:lpstr>Wingdings</vt:lpstr>
      <vt:lpstr>TG-globalround_TP01118219</vt:lpstr>
      <vt:lpstr>　　　　　　　の銀行化・金融機関化 　　　　　　　　　　　　　　　　　　  　　　　　　　　　　　　　　　　　　　　　　　　　　　　　　　　　　　　　　　　　　　　模擬講義　 　　　　　　　　　　　　　　　　　　　　　　　　　　　　　　福岡県立小倉西高等学校 　　　　　　　　　　　　　　　　　　　　　　　　　　　　　　　　　　　　　2026年9月1日 　　　　　　　　　　　　　　　　　　　　　　　　　 　　　　　　　　　 　　　　　掛下達郎</vt:lpstr>
      <vt:lpstr>要　旨</vt:lpstr>
      <vt:lpstr>目　次</vt:lpstr>
      <vt:lpstr>はじめに</vt:lpstr>
      <vt:lpstr>はじめに１：GAFAを金融の世界からどう理解するか？</vt:lpstr>
      <vt:lpstr>はじめに２：講義のねらい</vt:lpstr>
      <vt:lpstr>GAFAの銀行化</vt:lpstr>
      <vt:lpstr>GAFAの銀行化 　1. アマゾンペイ</vt:lpstr>
      <vt:lpstr>GAFAの銀行化 2. アップルペイ１</vt:lpstr>
      <vt:lpstr>GAFAの銀行化 2. アップルペイ２</vt:lpstr>
      <vt:lpstr>GAFAの銀行化：3. グーグルペイ</vt:lpstr>
      <vt:lpstr>GAFAの銀行化：4. メタペイ</vt:lpstr>
      <vt:lpstr>GAFAの銀行化：5. 〇〇ペイの可能性</vt:lpstr>
      <vt:lpstr>GAFAの銀行化：6. アマゾンレンディング</vt:lpstr>
      <vt:lpstr>GAFAの銀行化 7. 銀行との提携</vt:lpstr>
      <vt:lpstr>GAFAの銀行化： 8. モバイルバンキングの進展と課題</vt:lpstr>
      <vt:lpstr>GAFAの金融機関化</vt:lpstr>
      <vt:lpstr>PowerPoint プレゼンテーション</vt:lpstr>
      <vt:lpstr>PowerPoint プレゼンテーション</vt:lpstr>
      <vt:lpstr>GAFAの金融機関化： 2. アマゾン</vt:lpstr>
      <vt:lpstr>PowerPoint プレゼンテーション</vt:lpstr>
      <vt:lpstr>GAFAの金融機関化： 4. グーグルとメタ</vt:lpstr>
      <vt:lpstr>GAFAの金融機関化：5. 巨大な製造業との比較１</vt:lpstr>
      <vt:lpstr>GAFAの金融機関化：5. 巨大な製造業との比較２</vt:lpstr>
      <vt:lpstr>PowerPoint プレゼンテーション</vt:lpstr>
      <vt:lpstr>PowerPoint プレゼンテーション</vt:lpstr>
      <vt:lpstr>終わりに</vt:lpstr>
      <vt:lpstr>終わりに１ 　実証結果</vt:lpstr>
      <vt:lpstr> 終わりに２：イノベーションと経済成長</vt:lpstr>
    </vt:vector>
  </TitlesOfParts>
  <Company>Matsuyama Univ.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夢ナビ講義24</dc:title>
  <dc:creator>Tatsuro Kakeshita</dc:creator>
  <cp:lastModifiedBy>達郎 掛下</cp:lastModifiedBy>
  <cp:revision>2805</cp:revision>
  <cp:lastPrinted>2018-02-16T09:48:57Z</cp:lastPrinted>
  <dcterms:created xsi:type="dcterms:W3CDTF">2014-06-08T06:49:48Z</dcterms:created>
  <dcterms:modified xsi:type="dcterms:W3CDTF">2026-08-08T06:46:55Z</dcterms:modified>
</cp:coreProperties>
</file>