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77" r:id="rId2"/>
  </p:sldMasterIdLst>
  <p:notesMasterIdLst>
    <p:notesMasterId r:id="rId13"/>
  </p:notesMasterIdLst>
  <p:handoutMasterIdLst>
    <p:handoutMasterId r:id="rId14"/>
  </p:handoutMasterIdLst>
  <p:sldIdLst>
    <p:sldId id="256" r:id="rId3"/>
    <p:sldId id="316" r:id="rId4"/>
    <p:sldId id="265" r:id="rId5"/>
    <p:sldId id="312" r:id="rId6"/>
    <p:sldId id="351" r:id="rId7"/>
    <p:sldId id="352" r:id="rId8"/>
    <p:sldId id="354" r:id="rId9"/>
    <p:sldId id="338" r:id="rId10"/>
    <p:sldId id="340" r:id="rId11"/>
    <p:sldId id="310" r:id="rId12"/>
  </p:sldIdLst>
  <p:sldSz cx="9144000" cy="6858000" type="screen4x3"/>
  <p:notesSz cx="9926638" cy="679767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4" autoAdjust="0"/>
    <p:restoredTop sz="93445" autoAdjust="0"/>
  </p:normalViewPr>
  <p:slideViewPr>
    <p:cSldViewPr>
      <p:cViewPr varScale="1">
        <p:scale>
          <a:sx n="74" d="100"/>
          <a:sy n="74" d="100"/>
        </p:scale>
        <p:origin x="1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5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3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218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3" y="6456218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8E79113E-F44C-4D4E-AAE6-6D43D06312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5518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3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3" y="6456218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46C7AE91-D915-4E20-92B6-CD5AC81103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65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943867D-77D9-4178-8813-DF1AB3C801F6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58037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7AE91-D915-4E20-92B6-CD5AC811034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693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7AE91-D915-4E20-92B6-CD5AC811034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860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5859-BA95-49F4-80DE-6F271225D2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844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3C7A-E256-4DD7-A710-71C715A096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636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B4C14-26A4-44D1-90F8-2150FCF88E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0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pic>
          <p:nvPicPr>
            <p:cNvPr id="8" name="Picture 6" descr="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10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ja-JP" altLang="ja-JP" noProof="0" smtClean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81525"/>
            <a:ext cx="4321175" cy="431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b="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ja-JP" altLang="ja-JP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2713"/>
            <a:ext cx="2895600" cy="279400"/>
          </a:xfrm>
        </p:spPr>
        <p:txBody>
          <a:bodyPr/>
          <a:lstStyle>
            <a:lvl1pPr algn="ctr" latinLnBrk="0">
              <a:spcBef>
                <a:spcPct val="0"/>
              </a:spcBef>
              <a:defRPr kumimoji="1" sz="10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95C6-41D4-44DC-8808-9FAD50EBA8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89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5179-A019-4555-8349-3D3D804217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188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86BFC-A841-48B8-9CF9-13E445A419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97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1278-42B4-418B-9200-57FA3FFB8C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052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8DB0-AC6B-4BD4-A801-F825BCA975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067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04E5-4164-4B23-A780-152A4D9E87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449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8CB3-924F-4C6C-8C82-15901C82A9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475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ED352-7685-412E-9512-7628B0AC2E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947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C05A5-AC72-4FDC-98FE-3F7978C4AF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9083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19EFA-A928-470A-BD57-DEF54A17EE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734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49A3-03E7-418D-B0BC-E116406124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171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6695-FFB0-4EDC-96B5-D6CD0166B4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021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431B-E18F-46EA-A559-3D638E0248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2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524F-B604-4A4D-9F34-3D3A45218B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221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B31D-D78D-4A53-8170-534FD01D92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648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9AE2E-DC3B-4206-86A8-783921F054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683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9F476-87C5-470E-B8CC-19946CF975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562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D6EAB-9C78-4AB0-9CF1-339A609B50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049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9A7F-53ED-426F-87AA-889B8D8A6A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675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pPr>
              <a:defRPr/>
            </a:pPr>
            <a:fld id="{DE8B916C-5F9B-4668-A09F-C38B373D99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pic>
        <p:nvPicPr>
          <p:cNvPr id="2053" name="Picture 5" descr="g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2060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2061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2062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</p:grp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184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80088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50000"/>
              </a:spcBef>
              <a:defRPr kumimoji="0"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BCAC820A-01B4-41E1-B77A-CA66AB8E2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kumimoji="1"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../../../Videos/My%20Videos/&#20986;&#24373;&#35611;&#32681;.&#38867;&#21322;&#23798;.avi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72400" cy="2209800"/>
          </a:xfrm>
        </p:spPr>
        <p:txBody>
          <a:bodyPr/>
          <a:lstStyle/>
          <a:p>
            <a:pPr eaLnBrk="1" hangingPunct="1"/>
            <a:r>
              <a:rPr lang="ja-JP" altLang="ja-JP" sz="5400" b="1" smtClean="0"/>
              <a:t>クレジット産業と消費社会</a:t>
            </a:r>
            <a:r>
              <a:rPr lang="en-US" altLang="ja-JP" sz="5400" b="1" smtClean="0"/>
              <a:t/>
            </a:r>
            <a:br>
              <a:rPr lang="en-US" altLang="ja-JP" sz="5400" b="1" smtClean="0"/>
            </a:br>
            <a:r>
              <a:rPr lang="ja-JP" altLang="ja-JP" sz="5400" b="1" smtClean="0"/>
              <a:t>－今治、桜井から－</a:t>
            </a:r>
            <a:r>
              <a:rPr lang="ja-JP" altLang="en-US" sz="5400" b="1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32188" y="3933825"/>
            <a:ext cx="4995862" cy="25923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2400" b="1" dirty="0" smtClean="0"/>
              <a:t>松山大学出張講義</a:t>
            </a:r>
            <a:endParaRPr lang="en-US" altLang="ja-JP" sz="2400" b="1" dirty="0" smtClean="0"/>
          </a:p>
          <a:p>
            <a:pPr algn="r" eaLnBrk="1" hangingPunct="1">
              <a:spcBef>
                <a:spcPct val="0"/>
              </a:spcBef>
            </a:pPr>
            <a:r>
              <a:rPr lang="zh-CN" altLang="en-US" sz="2400" b="1" dirty="0" smtClean="0"/>
              <a:t>済美高等学校</a:t>
            </a:r>
            <a:endParaRPr lang="en-US" altLang="zh-CN" sz="2400" b="1" dirty="0" smtClean="0"/>
          </a:p>
          <a:p>
            <a:pPr algn="r" eaLnBrk="1" hangingPunct="1"/>
            <a:r>
              <a:rPr lang="en-US" altLang="ja-JP" sz="2400" b="1" dirty="0" smtClean="0"/>
              <a:t>2016</a:t>
            </a:r>
            <a:r>
              <a:rPr lang="ja-JP" altLang="en-US" sz="2400" b="1" dirty="0" smtClean="0"/>
              <a:t>年</a:t>
            </a:r>
            <a:r>
              <a:rPr lang="en-US" altLang="ja-JP" sz="2400" b="1" dirty="0" smtClean="0"/>
              <a:t>9</a:t>
            </a:r>
            <a:r>
              <a:rPr lang="ja-JP" altLang="en-US" sz="2400" b="1" dirty="0" smtClean="0"/>
              <a:t>月</a:t>
            </a:r>
            <a:r>
              <a:rPr lang="en-US" altLang="ja-JP" sz="2400" b="1" dirty="0" smtClean="0"/>
              <a:t>28</a:t>
            </a:r>
            <a:r>
              <a:rPr lang="ja-JP" altLang="en-US" sz="2400" b="1" dirty="0" smtClean="0"/>
              <a:t>日　</a:t>
            </a:r>
            <a:endParaRPr lang="en-US" altLang="ja-JP" sz="2400" b="1" dirty="0" smtClean="0"/>
          </a:p>
          <a:p>
            <a:pPr algn="r" eaLnBrk="1" hangingPunct="1"/>
            <a:r>
              <a:rPr lang="ja-JP" altLang="en-US" sz="2400" b="1" dirty="0" smtClean="0"/>
              <a:t>掛下達郎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1709738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5C6-41D4-44DC-8808-9FAD50EBA8F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153400" cy="679450"/>
          </a:xfrm>
        </p:spPr>
        <p:txBody>
          <a:bodyPr/>
          <a:lstStyle/>
          <a:p>
            <a:pPr eaLnBrk="1" hangingPunct="1"/>
            <a:r>
              <a:rPr lang="ja-JP" altLang="en-US" b="1" smtClean="0"/>
              <a:t>松山大学でどのように学べるか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3B7A3-F947-4DF5-84C5-C3D19845BD02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106499" name="Picture 3" descr="SV10013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715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37288"/>
            <a:ext cx="9144000" cy="620712"/>
          </a:xfrm>
        </p:spPr>
        <p:txBody>
          <a:bodyPr/>
          <a:lstStyle/>
          <a:p>
            <a:pPr eaLnBrk="1" hangingPunct="1"/>
            <a:r>
              <a:rPr lang="ja-JP" altLang="en-US" sz="1900" smtClean="0">
                <a:latin typeface="Century" panose="02040604050505020304" pitchFamily="18" charset="0"/>
              </a:rPr>
              <a:t>金融庁</a:t>
            </a:r>
            <a:r>
              <a:rPr lang="en-US" altLang="ja-JP" sz="1900" smtClean="0">
                <a:latin typeface="Century" panose="02040604050505020304" pitchFamily="18" charset="0"/>
              </a:rPr>
              <a:t>『</a:t>
            </a:r>
            <a:r>
              <a:rPr lang="ja-JP" altLang="en-US" sz="1900" smtClean="0">
                <a:latin typeface="Century" panose="02040604050505020304" pitchFamily="18" charset="0"/>
              </a:rPr>
              <a:t>はじめての金融ガイド　金融取引等の基礎的知識</a:t>
            </a:r>
            <a:r>
              <a:rPr lang="en-US" altLang="ja-JP" sz="1900" smtClean="0">
                <a:latin typeface="Century" panose="02040604050505020304" pitchFamily="18" charset="0"/>
              </a:rPr>
              <a:t>』</a:t>
            </a:r>
            <a:r>
              <a:rPr lang="ja-JP" altLang="en-US" sz="1900" smtClean="0">
                <a:latin typeface="Century" panose="02040604050505020304" pitchFamily="18" charset="0"/>
              </a:rPr>
              <a:t>２００５年版，１３ページ。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45179-A019-4555-8349-3D3D804217E0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81075"/>
          </a:xfrm>
        </p:spPr>
        <p:txBody>
          <a:bodyPr/>
          <a:lstStyle/>
          <a:p>
            <a:pPr eaLnBrk="1" hangingPunct="1"/>
            <a:r>
              <a:rPr lang="ja-JP" altLang="en-US" b="1" smtClean="0"/>
              <a:t>アメリカ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「働きすぎ→浪費→</a:t>
            </a:r>
            <a:r>
              <a:rPr lang="ja-JP" altLang="en-US" dirty="0" smtClean="0">
                <a:solidFill>
                  <a:srgbClr val="FF0000"/>
                </a:solidFill>
              </a:rPr>
              <a:t>借金</a:t>
            </a:r>
            <a:r>
              <a:rPr lang="ja-JP" altLang="en-US" dirty="0" smtClean="0"/>
              <a:t>」の悪循環</a:t>
            </a:r>
          </a:p>
          <a:p>
            <a:pPr eaLnBrk="1" hangingPunct="1"/>
            <a:r>
              <a:rPr lang="ja-JP" altLang="en-US" dirty="0" smtClean="0"/>
              <a:t>アメリカ人は第２次大戦後に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「働きすぎ」に</a:t>
            </a:r>
            <a:endParaRPr lang="en-US" altLang="ja-JP" dirty="0" smtClean="0"/>
          </a:p>
          <a:p>
            <a:pPr lvl="1" eaLnBrk="1" hangingPunct="1"/>
            <a:r>
              <a:rPr lang="ja-JP" altLang="en-US" b="1" dirty="0" smtClean="0"/>
              <a:t>戦前まで労働時間は短縮されたが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>
                <a:solidFill>
                  <a:srgbClr val="FF0000"/>
                </a:solidFill>
              </a:rPr>
              <a:t>戦後一貫して労働時間が延びる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　　　　　　　↓</a:t>
            </a:r>
          </a:p>
          <a:p>
            <a:pPr eaLnBrk="1" hangingPunct="1"/>
            <a:r>
              <a:rPr lang="ja-JP" altLang="en-US" dirty="0" smtClean="0"/>
              <a:t>世界最大の消費社会アメリカ</a:t>
            </a:r>
            <a:endParaRPr lang="en-US" altLang="ja-JP" dirty="0" smtClean="0"/>
          </a:p>
          <a:p>
            <a:pPr eaLnBrk="1" hangingPunct="1"/>
            <a:endParaRPr lang="en-US" altLang="ja-JP" sz="800" dirty="0" smtClean="0"/>
          </a:p>
          <a:p>
            <a:pPr eaLnBrk="1" hangingPunct="1"/>
            <a:r>
              <a:rPr lang="zh-TW" altLang="en-US" dirty="0" smtClean="0"/>
              <a:t>長時間労働　→　大量消費</a:t>
            </a:r>
            <a:endParaRPr lang="en-US" altLang="zh-TW" dirty="0" smtClean="0"/>
          </a:p>
          <a:p>
            <a:pPr eaLnBrk="1" hangingPunct="1"/>
            <a:r>
              <a:rPr lang="ja-JP" altLang="en-US" dirty="0" smtClean="0"/>
              <a:t>流通業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広告ビジネス</a:t>
            </a:r>
            <a:endParaRPr lang="en-US" altLang="ja-JP" dirty="0" smtClean="0"/>
          </a:p>
          <a:p>
            <a:pPr eaLnBrk="1" hangingPunct="1"/>
            <a:r>
              <a:rPr lang="ja-JP" altLang="en-US" dirty="0" smtClean="0">
                <a:solidFill>
                  <a:srgbClr val="FF0000"/>
                </a:solidFill>
              </a:rPr>
              <a:t>消費者信用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ja-JP" altLang="en-US" b="1" dirty="0" smtClean="0"/>
              <a:t>コミュニティ・バンク</a:t>
            </a:r>
            <a:endParaRPr lang="en-US" altLang="ja-JP" b="1" dirty="0" smtClean="0"/>
          </a:p>
          <a:p>
            <a:pPr lvl="1" eaLnBrk="1" hangingPunct="1"/>
            <a:r>
              <a:rPr lang="ja-JP" altLang="en-US" b="1" dirty="0" smtClean="0"/>
              <a:t>リーテイル・バンキング</a:t>
            </a:r>
            <a:endParaRPr lang="en-US" altLang="ja-JP" b="1" dirty="0" smtClean="0"/>
          </a:p>
          <a:p>
            <a:pPr lvl="2" eaLnBrk="1" hangingPunct="1"/>
            <a:r>
              <a:rPr lang="ja-JP" altLang="en-US" b="1" dirty="0" smtClean="0"/>
              <a:t>住宅ローン，自動車ローン，クレジットカード・ローン</a:t>
            </a: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0578A-712B-44BE-BD6F-F89E9C9D7BA1}" type="slidenum">
              <a:rPr lang="en-US" altLang="ja-JP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15366" name="Picture 6" descr="rou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661988"/>
            <a:ext cx="401478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ED91-01FA-45F4-8586-CD197B1A0E69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115717" name="Picture 5" descr="kinen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b="1" dirty="0" smtClean="0"/>
              <a:t>今治は月賦販売発祥の地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4176712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桜井の綱敷天満宮境内に月賦販売発祥記念の碑。</a:t>
            </a:r>
          </a:p>
          <a:p>
            <a:pPr eaLnBrk="1" hangingPunct="1"/>
            <a:r>
              <a:rPr lang="en-US" altLang="ja-JP" dirty="0" smtClean="0"/>
              <a:t>1907</a:t>
            </a:r>
            <a:r>
              <a:rPr lang="ja-JP" altLang="en-US" dirty="0" smtClean="0"/>
              <a:t>年頃，月賦販売方法が確立された。</a:t>
            </a:r>
          </a:p>
          <a:p>
            <a:pPr eaLnBrk="1" hangingPunct="1"/>
            <a:r>
              <a:rPr lang="en-US" altLang="ja-JP" dirty="0" smtClean="0"/>
              <a:t>1980</a:t>
            </a:r>
            <a:r>
              <a:rPr lang="ja-JP" altLang="en-US" dirty="0" smtClean="0"/>
              <a:t>年の調査では，全国の月賦百貨店組合員</a:t>
            </a:r>
            <a:r>
              <a:rPr lang="en-US" altLang="ja-JP" dirty="0" smtClean="0"/>
              <a:t>566</a:t>
            </a:r>
            <a:r>
              <a:rPr lang="ja-JP" altLang="en-US" dirty="0" smtClean="0"/>
              <a:t>名のうち，</a:t>
            </a:r>
            <a:r>
              <a:rPr lang="en-US" altLang="ja-JP" dirty="0" smtClean="0"/>
              <a:t>90</a:t>
            </a:r>
            <a:r>
              <a:rPr lang="ja-JP" altLang="en-US" dirty="0" smtClean="0"/>
              <a:t>パーセント以上が今治を中心とする伊予商人で占められていた。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>
                <a:solidFill>
                  <a:srgbClr val="FF0000"/>
                </a:solidFill>
              </a:rPr>
              <a:t>伊予商人は今治の人間，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特に桜井が中心</a:t>
            </a:r>
            <a:r>
              <a:rPr lang="ja-JP" altLang="en-US" dirty="0" smtClean="0"/>
              <a:t>。</a:t>
            </a:r>
          </a:p>
          <a:p>
            <a:pPr eaLnBrk="1" hangingPunct="1"/>
            <a:r>
              <a:rPr lang="ja-JP" altLang="en-US" dirty="0" smtClean="0"/>
              <a:t>扱っていたのが漆器と陶器。</a:t>
            </a:r>
          </a:p>
          <a:p>
            <a:pPr eaLnBrk="1" hangingPunct="1"/>
            <a:r>
              <a:rPr lang="ja-JP" altLang="en-US" dirty="0" smtClean="0"/>
              <a:t>桜井が天領</a:t>
            </a:r>
            <a:r>
              <a:rPr lang="en-US" altLang="ja-JP" dirty="0" smtClean="0"/>
              <a:t>(</a:t>
            </a:r>
            <a:r>
              <a:rPr lang="ja-JP" altLang="en-US" dirty="0" smtClean="0"/>
              <a:t>幕府領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である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ことを活用し，西日本各地に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行商を行った。</a:t>
            </a:r>
            <a:endParaRPr lang="en-US" altLang="ja-JP" dirty="0" smtClean="0"/>
          </a:p>
          <a:p>
            <a:pPr eaLnBrk="1" hangingPunct="1"/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5F52-86D9-400C-B9E2-4EEC7A857643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5" name="Picture 5" descr="kushizas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32113"/>
            <a:ext cx="4500562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78088" y="5200650"/>
            <a:ext cx="21717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kumimoji="1" sz="2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ja-JP" altLang="en-US" dirty="0">
                <a:latin typeface="Arial" panose="020B0604020202020204" pitchFamily="34" charset="0"/>
              </a:rPr>
              <a:t>桜井</a:t>
            </a:r>
            <a:r>
              <a:rPr kumimoji="0" lang="ja-JP" altLang="en-US" dirty="0">
                <a:solidFill>
                  <a:schemeClr val="tx2"/>
                </a:solidFill>
                <a:latin typeface="Arial" panose="020B0604020202020204" pitchFamily="34" charset="0"/>
              </a:rPr>
              <a:t>漆器，</a:t>
            </a:r>
            <a:endParaRPr kumimoji="0" lang="en-US" altLang="ja-JP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ja-JP" altLang="en-US" dirty="0">
                <a:solidFill>
                  <a:schemeClr val="tx2"/>
                </a:solidFill>
                <a:latin typeface="Arial" panose="020B0604020202020204" pitchFamily="34" charset="0"/>
              </a:rPr>
              <a:t>時は天保年間，</a:t>
            </a:r>
            <a:endParaRPr kumimoji="0" lang="en-US" altLang="ja-JP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dirty="0">
                <a:solidFill>
                  <a:schemeClr val="tx2"/>
                </a:solidFill>
                <a:latin typeface="Arial" panose="020B0604020202020204" pitchFamily="34" charset="0"/>
              </a:rPr>
              <a:t>1830</a:t>
            </a:r>
            <a:r>
              <a:rPr kumimoji="0" lang="ja-JP" altLang="en-US" dirty="0">
                <a:solidFill>
                  <a:schemeClr val="tx2"/>
                </a:solidFill>
                <a:latin typeface="Arial" panose="020B0604020202020204" pitchFamily="34" charset="0"/>
              </a:rPr>
              <a:t>年頃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uiExpand="1" build="p"/>
      <p:bldP spid="11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b="1" dirty="0" smtClean="0"/>
              <a:t>椀舟の航路</a:t>
            </a:r>
            <a:endParaRPr lang="ja-JP" altLang="en-US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5835650" cy="5877273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大規模な行商・仕入れは椀船と呼ばれる回船を出すようになってから。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桜井の里言葉に「</a:t>
            </a:r>
            <a:r>
              <a:rPr lang="ja-JP" altLang="en-US" dirty="0" smtClean="0">
                <a:solidFill>
                  <a:srgbClr val="FF0000"/>
                </a:solidFill>
              </a:rPr>
              <a:t>春は唐津，秋は紀州</a:t>
            </a:r>
            <a:r>
              <a:rPr lang="ja-JP" altLang="en-US" dirty="0" smtClean="0"/>
              <a:t>」</a:t>
            </a:r>
          </a:p>
          <a:p>
            <a:pPr eaLnBrk="1" hangingPunct="1"/>
            <a:r>
              <a:rPr lang="ja-JP" altLang="en-US" dirty="0" smtClean="0"/>
              <a:t>佐賀伊万里や唐津陶器を大阪方面へ送り，帰りの船で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紀州黒江</a:t>
            </a:r>
            <a:r>
              <a:rPr lang="en-US" altLang="ja-JP" dirty="0" smtClean="0"/>
              <a:t>(</a:t>
            </a:r>
            <a:r>
              <a:rPr lang="ja-JP" altLang="en-US" dirty="0" smtClean="0"/>
              <a:t>海南市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ja-JP" altLang="en-US" dirty="0" smtClean="0"/>
              <a:t>の漆器を仕入れ，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九州・四国・中国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に行商するという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方法。</a:t>
            </a:r>
          </a:p>
          <a:p>
            <a:pPr eaLnBrk="1" hangingPunct="1"/>
            <a:r>
              <a:rPr lang="ja-JP" altLang="en-US" dirty="0" smtClean="0"/>
              <a:t>行商の方法は船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に陶器や漆器を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積み，立ち</a:t>
            </a:r>
            <a:r>
              <a:rPr lang="ja-JP" altLang="en-US" dirty="0" err="1" smtClean="0"/>
              <a:t>寄っ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た港で行商すると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いう方法。</a:t>
            </a:r>
          </a:p>
          <a:p>
            <a:pPr eaLnBrk="1" hangingPunct="1"/>
            <a:endParaRPr lang="ja-JP" altLang="en-US" dirty="0" smtClean="0"/>
          </a:p>
        </p:txBody>
      </p:sp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1F8C2-4A84-4ED8-B94D-7EE9A350A4F2}" type="slidenum">
              <a:rPr lang="en-US" altLang="ja-JP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4" name="Picture 7" descr="mok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68" y="0"/>
            <a:ext cx="3085232" cy="30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13" y="2708921"/>
            <a:ext cx="6376387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月賦方式の始まり</a:t>
            </a:r>
            <a:endParaRPr kumimoji="1" lang="ja-JP" altLang="en-US" b="1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976663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この方法では効率が悪く，汽船・鉄道が発達すると販売形態が変化。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明治末期から大正，行商集団を結成し，先発隊が広告宣伝を行い，集会場などで見本を陳列し注文を取る。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その後，商品を配達し，集金して廻るという分業方式。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この集金に月賦方式が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創始された。</a:t>
            </a:r>
          </a:p>
          <a:p>
            <a:pPr eaLnBrk="1" hangingPunct="1"/>
            <a:r>
              <a:rPr lang="ja-JP" altLang="en-US" dirty="0" smtClean="0"/>
              <a:t>漆器は高価なので分割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支払いはとても便利。</a:t>
            </a:r>
          </a:p>
          <a:p>
            <a:pPr eaLnBrk="1" hangingPunct="1"/>
            <a:r>
              <a:rPr lang="ja-JP" altLang="en-US" dirty="0" smtClean="0"/>
              <a:t>割賦は記録に残って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いるものでは頭金１割の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１８か月分割。</a:t>
            </a:r>
          </a:p>
          <a:p>
            <a:pPr eaLnBrk="1" hangingPunct="1"/>
            <a:r>
              <a:rPr lang="ja-JP" altLang="en-US" dirty="0" smtClean="0"/>
              <a:t>この方法を漆器以外の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商品にも適用。</a:t>
            </a:r>
            <a:r>
              <a:rPr lang="ja-JP" altLang="en-US" dirty="0" smtClean="0">
                <a:solidFill>
                  <a:srgbClr val="FF0000"/>
                </a:solidFill>
              </a:rPr>
              <a:t>家具，衣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料，貴金属などの月賦販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売を東京や大阪で開始</a:t>
            </a:r>
            <a:r>
              <a:rPr lang="ja-JP" altLang="en-US" dirty="0" smtClean="0"/>
              <a:t>。 </a:t>
            </a:r>
          </a:p>
        </p:txBody>
      </p:sp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0ECCA-2B0E-422A-B718-D73B289D199A}" type="slidenum">
              <a:rPr lang="en-US" altLang="ja-JP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5436096" cy="429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43"/>
            <a:ext cx="7427913" cy="836613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○❘○❘</a:t>
            </a:r>
            <a:r>
              <a:rPr lang="ja-JP" altLang="en-US" b="1" dirty="0" smtClean="0"/>
              <a:t>丸井百貨店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0188" y="4693434"/>
            <a:ext cx="4243780" cy="21645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altLang="ja-JP" dirty="0" smtClean="0">
                <a:solidFill>
                  <a:srgbClr val="FF0000"/>
                </a:solidFill>
                <a:latin typeface="Arial" panose="020B0604020202020204" pitchFamily="34" charset="0"/>
              </a:rPr>
              <a:t>1960</a:t>
            </a:r>
            <a:r>
              <a:rPr kumimoji="0" lang="ja-JP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年に日本初のクレジットカード</a:t>
            </a:r>
            <a:r>
              <a:rPr kumimoji="0" lang="ja-JP" altLang="en-US" dirty="0" smtClean="0">
                <a:latin typeface="Arial" panose="020B0604020202020204" pitchFamily="34" charset="0"/>
              </a:rPr>
              <a:t>（現在の「エポスカード」）</a:t>
            </a:r>
            <a:r>
              <a:rPr kumimoji="0" lang="ja-JP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を発行</a:t>
            </a:r>
            <a:r>
              <a:rPr kumimoji="0" lang="ja-JP" altLang="en-US" dirty="0" smtClean="0">
                <a:latin typeface="Arial" panose="020B0604020202020204" pitchFamily="34" charset="0"/>
              </a:rPr>
              <a:t>。</a:t>
            </a:r>
            <a:endParaRPr kumimoji="0" lang="en-US" altLang="ja-JP" dirty="0" smtClean="0">
              <a:latin typeface="Arial" panose="020B0604020202020204" pitchFamily="34" charset="0"/>
            </a:endParaRPr>
          </a:p>
          <a:p>
            <a:r>
              <a:rPr lang="ja-JP" altLang="en-US" sz="1600" dirty="0"/>
              <a:t>鳥羽欽一郎</a:t>
            </a:r>
            <a:r>
              <a:rPr lang="en-US" altLang="ja-JP" sz="1600" dirty="0"/>
              <a:t>,</a:t>
            </a:r>
            <a:r>
              <a:rPr lang="ja-JP" altLang="en-US" sz="1600" dirty="0"/>
              <a:t>田中政治</a:t>
            </a:r>
            <a:r>
              <a:rPr lang="ja-JP" altLang="en-US" sz="1600" dirty="0" smtClean="0"/>
              <a:t>共著</a:t>
            </a:r>
            <a:r>
              <a:rPr lang="ja-JP" altLang="en-US" sz="1600" dirty="0"/>
              <a:t>　</a:t>
            </a:r>
            <a:r>
              <a:rPr lang="en-US" altLang="ja-JP" sz="1600" dirty="0"/>
              <a:t>『</a:t>
            </a:r>
            <a:r>
              <a:rPr lang="ja-JP" altLang="en-US" sz="1600" dirty="0"/>
              <a:t>伊予商人とクレジット</a:t>
            </a:r>
            <a:r>
              <a:rPr lang="en-US" altLang="ja-JP" sz="1600" dirty="0"/>
              <a:t>』 </a:t>
            </a:r>
            <a:r>
              <a:rPr lang="en-US" altLang="ja-JP" sz="1600" dirty="0" smtClean="0"/>
              <a:t>『</a:t>
            </a:r>
            <a:r>
              <a:rPr lang="ja-JP" altLang="en-US" sz="1600" dirty="0"/>
              <a:t>小売業とクレジット革新</a:t>
            </a:r>
            <a:r>
              <a:rPr lang="en-US" altLang="ja-JP" sz="1600" dirty="0" smtClean="0"/>
              <a:t>』</a:t>
            </a:r>
            <a:r>
              <a:rPr lang="ja-JP" altLang="en-US" sz="1600" dirty="0"/>
              <a:t>　</a:t>
            </a:r>
            <a:r>
              <a:rPr lang="en-US" altLang="ja-JP" sz="1600" dirty="0"/>
              <a:t>『</a:t>
            </a:r>
            <a:r>
              <a:rPr lang="ja-JP" altLang="en-US" sz="1600" dirty="0"/>
              <a:t>クレジット商法に生きる </a:t>
            </a:r>
            <a:r>
              <a:rPr lang="en-US" altLang="ja-JP" sz="1600" dirty="0" smtClean="0"/>
              <a:t>』</a:t>
            </a:r>
            <a:r>
              <a:rPr lang="ja-JP" altLang="en-US" sz="1600" dirty="0" smtClean="0"/>
              <a:t>日本</a:t>
            </a:r>
            <a:r>
              <a:rPr lang="ja-JP" altLang="en-US" sz="1600" dirty="0"/>
              <a:t>月賦産業の歴史と展望</a:t>
            </a:r>
            <a:r>
              <a:rPr lang="en-US" altLang="ja-JP" sz="1600" dirty="0"/>
              <a:t>1</a:t>
            </a:r>
            <a:r>
              <a:rPr lang="ja-JP" altLang="en-US" sz="1600" dirty="0"/>
              <a:t>～</a:t>
            </a:r>
            <a:r>
              <a:rPr lang="en-US" altLang="ja-JP" sz="1600" dirty="0"/>
              <a:t>3</a:t>
            </a:r>
            <a:r>
              <a:rPr lang="ja-JP" altLang="en-US" sz="1600" dirty="0" err="1" smtClean="0"/>
              <a:t>，</a:t>
            </a:r>
            <a:r>
              <a:rPr lang="ja-JP" altLang="en-US" sz="1600" dirty="0"/>
              <a:t>　東洋経済新報社</a:t>
            </a:r>
            <a:r>
              <a:rPr lang="en-US" altLang="ja-JP" sz="1600" dirty="0"/>
              <a:t>, 1981</a:t>
            </a:r>
            <a:r>
              <a:rPr lang="ja-JP" altLang="en-US" sz="1600" dirty="0"/>
              <a:t>年。 </a:t>
            </a:r>
          </a:p>
        </p:txBody>
      </p:sp>
      <p:pic>
        <p:nvPicPr>
          <p:cNvPr id="142349" name="Picture 13" descr="400t_RIMG1922~W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052"/>
            <a:ext cx="4532770" cy="3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9"/>
          <p:cNvSpPr txBox="1">
            <a:spLocks noChangeArrowheads="1"/>
          </p:cNvSpPr>
          <p:nvPr/>
        </p:nvSpPr>
        <p:spPr bwMode="auto">
          <a:xfrm>
            <a:off x="1033445" y="4213783"/>
            <a:ext cx="3457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kumimoji="1" sz="2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ja-JP" altLang="en-US" dirty="0">
                <a:latin typeface="Arial" panose="020B0604020202020204" pitchFamily="34" charset="0"/>
              </a:rPr>
              <a:t>マルイシティ渋谷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4643437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95825" y="0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kumimoji="1" sz="2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ja-JP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月賦百貨店大手の売上高推移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45179-A019-4555-8349-3D3D804217E0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8153400" cy="989013"/>
          </a:xfrm>
        </p:spPr>
        <p:txBody>
          <a:bodyPr/>
          <a:lstStyle/>
          <a:p>
            <a:pPr eaLnBrk="1" hangingPunct="1"/>
            <a:r>
              <a:rPr lang="ja-JP" altLang="en-US" b="1" dirty="0" smtClean="0"/>
              <a:t>銀行本体のカード業務の歴史的経緯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4000" cy="56167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1960</a:t>
            </a:r>
            <a:r>
              <a:rPr lang="ja-JP" altLang="en-US" dirty="0" smtClean="0"/>
              <a:t>年代後半－</a:t>
            </a:r>
            <a:r>
              <a:rPr lang="en-US" altLang="ja-JP" dirty="0" smtClean="0"/>
              <a:t>70</a:t>
            </a:r>
            <a:r>
              <a:rPr lang="ja-JP" altLang="en-US" dirty="0" smtClean="0"/>
              <a:t>年代前半　</a:t>
            </a:r>
            <a:r>
              <a:rPr lang="ja-JP" altLang="en-US" dirty="0" smtClean="0">
                <a:solidFill>
                  <a:srgbClr val="FF0000"/>
                </a:solidFill>
              </a:rPr>
              <a:t>銀行の「大衆化時代」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b="1" dirty="0" smtClean="0"/>
              <a:t>消費者ローン（オート・ピアノ・電化等），住宅ローン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1970</a:t>
            </a:r>
            <a:r>
              <a:rPr lang="ja-JP" altLang="en-US" dirty="0" smtClean="0"/>
              <a:t>年代後半　銀行の消費者ローン，カードローン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1981</a:t>
            </a:r>
            <a:r>
              <a:rPr lang="ja-JP" altLang="en-US" dirty="0" smtClean="0"/>
              <a:t>年銀行法改正　銀行本体でのクレジットカードの発行が可能に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1983</a:t>
            </a:r>
            <a:r>
              <a:rPr lang="ja-JP" altLang="en-US" dirty="0" smtClean="0"/>
              <a:t>年　</a:t>
            </a:r>
            <a:r>
              <a:rPr lang="ja-JP" altLang="en-US" dirty="0" smtClean="0">
                <a:solidFill>
                  <a:srgbClr val="FF0000"/>
                </a:solidFill>
              </a:rPr>
              <a:t>地銀バンクカード</a:t>
            </a:r>
            <a:r>
              <a:rPr lang="ja-JP" altLang="en-US" dirty="0" smtClean="0"/>
              <a:t>が業務開始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b="1" dirty="0" smtClean="0"/>
              <a:t>この間，関連カード会社にのみリボルビング方式・分割方式が認められる</a:t>
            </a:r>
            <a:endParaRPr lang="en-US" altLang="ja-JP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2004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4</a:t>
            </a:r>
            <a:r>
              <a:rPr lang="ja-JP" altLang="en-US" dirty="0" smtClean="0"/>
              <a:t>月　銀行本体のリボルビング方式・分割方式のクレジットカードの発行が解禁される</a:t>
            </a:r>
            <a:endParaRPr lang="en-US" altLang="ja-JP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ja-JP" altLang="en-US" sz="3600" dirty="0" smtClean="0"/>
              <a:t>　　日本</a:t>
            </a:r>
            <a:r>
              <a:rPr lang="ja-JP" altLang="en-US" sz="3600" dirty="0"/>
              <a:t>のカード業界の</a:t>
            </a:r>
            <a:r>
              <a:rPr lang="ja-JP" altLang="en-US" sz="3600" dirty="0" smtClean="0"/>
              <a:t>問題点</a:t>
            </a:r>
            <a:endParaRPr lang="en-US" altLang="ja-JP" sz="3600" dirty="0" smtClean="0"/>
          </a:p>
          <a:p>
            <a:pPr eaLnBrk="1" hangingPunct="1"/>
            <a:r>
              <a:rPr lang="ja-JP" altLang="en-US" dirty="0" smtClean="0"/>
              <a:t>アメリカ（カード発行会社）</a:t>
            </a:r>
            <a:endParaRPr lang="en-US" altLang="ja-JP" dirty="0" smtClean="0"/>
          </a:p>
          <a:p>
            <a:pPr lvl="1" eaLnBrk="1" hangingPunct="1"/>
            <a:r>
              <a:rPr lang="ja-JP" altLang="en-US" b="1" dirty="0" smtClean="0">
                <a:solidFill>
                  <a:srgbClr val="FF0000"/>
                </a:solidFill>
              </a:rPr>
              <a:t>利子収入</a:t>
            </a:r>
            <a:r>
              <a:rPr lang="en-US" altLang="ja-JP" b="1" dirty="0" smtClean="0">
                <a:solidFill>
                  <a:srgbClr val="FF0000"/>
                </a:solidFill>
              </a:rPr>
              <a:t>85</a:t>
            </a:r>
            <a:r>
              <a:rPr lang="ja-JP" altLang="en-US" b="1" dirty="0" smtClean="0">
                <a:solidFill>
                  <a:srgbClr val="FF0000"/>
                </a:solidFill>
              </a:rPr>
              <a:t>％</a:t>
            </a:r>
            <a:r>
              <a:rPr lang="ja-JP" altLang="en-US" b="1" dirty="0" smtClean="0"/>
              <a:t>，加盟店手数料・年会費</a:t>
            </a:r>
            <a:r>
              <a:rPr lang="en-US" altLang="ja-JP" b="1" dirty="0" smtClean="0"/>
              <a:t>15</a:t>
            </a:r>
            <a:r>
              <a:rPr lang="ja-JP" altLang="en-US" b="1" dirty="0" smtClean="0"/>
              <a:t>％（売上げの</a:t>
            </a:r>
            <a:r>
              <a:rPr lang="en-US" altLang="ja-JP" b="1" dirty="0" smtClean="0"/>
              <a:t>1.9</a:t>
            </a:r>
            <a:r>
              <a:rPr lang="ja-JP" altLang="en-US" b="1" dirty="0" smtClean="0"/>
              <a:t>％） </a:t>
            </a:r>
          </a:p>
          <a:p>
            <a:pPr eaLnBrk="1" hangingPunct="1"/>
            <a:r>
              <a:rPr lang="ja-JP" altLang="en-US" dirty="0" smtClean="0"/>
              <a:t>日本（銀行系カード会社）</a:t>
            </a:r>
            <a:endParaRPr lang="en-US" altLang="ja-JP" dirty="0" smtClean="0"/>
          </a:p>
          <a:p>
            <a:pPr lvl="1" eaLnBrk="1" hangingPunct="1"/>
            <a:r>
              <a:rPr lang="ja-JP" altLang="en-US" b="1" dirty="0" smtClean="0"/>
              <a:t>利子収入</a:t>
            </a:r>
            <a:r>
              <a:rPr lang="en-US" altLang="ja-JP" b="1" dirty="0" smtClean="0"/>
              <a:t>15</a:t>
            </a:r>
            <a:r>
              <a:rPr lang="ja-JP" altLang="en-US" b="1" dirty="0" smtClean="0"/>
              <a:t>％</a:t>
            </a:r>
            <a:r>
              <a:rPr lang="ja-JP" altLang="en-US" b="1" dirty="0"/>
              <a:t>，</a:t>
            </a:r>
            <a:r>
              <a:rPr lang="ja-JP" altLang="en-US" b="1" dirty="0" smtClean="0">
                <a:solidFill>
                  <a:srgbClr val="FF0000"/>
                </a:solidFill>
              </a:rPr>
              <a:t>加盟店手数料・年会費</a:t>
            </a:r>
            <a:r>
              <a:rPr lang="en-US" altLang="ja-JP" b="1" dirty="0" smtClean="0">
                <a:solidFill>
                  <a:srgbClr val="FF0000"/>
                </a:solidFill>
              </a:rPr>
              <a:t>85</a:t>
            </a:r>
            <a:r>
              <a:rPr lang="ja-JP" altLang="en-US" b="1" dirty="0" smtClean="0">
                <a:solidFill>
                  <a:srgbClr val="FF0000"/>
                </a:solidFill>
              </a:rPr>
              <a:t>％</a:t>
            </a:r>
            <a:r>
              <a:rPr lang="ja-JP" altLang="en-US" b="1" dirty="0" smtClean="0"/>
              <a:t>（売上げの</a:t>
            </a:r>
            <a:r>
              <a:rPr lang="en-US" altLang="ja-JP" b="1" dirty="0" smtClean="0"/>
              <a:t>5</a:t>
            </a:r>
            <a:r>
              <a:rPr lang="ja-JP" altLang="en-US" b="1" dirty="0" smtClean="0"/>
              <a:t>～</a:t>
            </a:r>
            <a:r>
              <a:rPr lang="en-US" altLang="ja-JP" b="1" dirty="0" smtClean="0"/>
              <a:t>6</a:t>
            </a:r>
            <a:r>
              <a:rPr lang="ja-JP" altLang="en-US" b="1" dirty="0" smtClean="0"/>
              <a:t>％）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51BE2-4047-408A-BBB4-4C2C62DE8085}" type="slidenum">
              <a:rPr lang="en-US" altLang="ja-JP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/>
    </p:bld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G-globalround_TP01118219">
  <a:themeElements>
    <a:clrScheme name="TG-globalround_TP011182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CCCCFF"/>
      </a:hlink>
      <a:folHlink>
        <a:srgbClr val="B2B2B2"/>
      </a:folHlink>
    </a:clrScheme>
    <a:fontScheme name="TG-globalround_TP01118219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1603</TotalTime>
  <Words>312</Words>
  <Application>Microsoft Office PowerPoint</Application>
  <PresentationFormat>画面に合わせる (4:3)</PresentationFormat>
  <Paragraphs>75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ＭＳ Ｐゴシック</vt:lpstr>
      <vt:lpstr>ＭＳ Ｐ明朝</vt:lpstr>
      <vt:lpstr>Arial</vt:lpstr>
      <vt:lpstr>Century</vt:lpstr>
      <vt:lpstr>Verdana</vt:lpstr>
      <vt:lpstr>Wingdings</vt:lpstr>
      <vt:lpstr>デザインの設定</vt:lpstr>
      <vt:lpstr>TG-globalround_TP01118219</vt:lpstr>
      <vt:lpstr>クレジット産業と消費社会 －今治、桜井から－ </vt:lpstr>
      <vt:lpstr>金融庁『はじめての金融ガイド　金融取引等の基礎的知識』２００５年版，１３ページ。</vt:lpstr>
      <vt:lpstr>アメリカ</vt:lpstr>
      <vt:lpstr>PowerPoint プレゼンテーション</vt:lpstr>
      <vt:lpstr>今治は月賦販売発祥の地</vt:lpstr>
      <vt:lpstr>椀舟の航路</vt:lpstr>
      <vt:lpstr>月賦方式の始まり</vt:lpstr>
      <vt:lpstr>○❘○❘丸井百貨店</vt:lpstr>
      <vt:lpstr>銀行本体のカード業務の歴史的経緯</vt:lpstr>
      <vt:lpstr>松山大学でどのように学べるか</vt:lpstr>
    </vt:vector>
  </TitlesOfParts>
  <Company>松山大学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日本経済のアメリカ化</dc:title>
  <dc:creator>掛下達郎</dc:creator>
  <cp:lastModifiedBy>Tatsuro</cp:lastModifiedBy>
  <cp:revision>320</cp:revision>
  <dcterms:created xsi:type="dcterms:W3CDTF">2004-02-03T02:19:11Z</dcterms:created>
  <dcterms:modified xsi:type="dcterms:W3CDTF">2016-09-23T07:44:30Z</dcterms:modified>
</cp:coreProperties>
</file>